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6" autoAdjust="0"/>
    <p:restoredTop sz="94660"/>
  </p:normalViewPr>
  <p:slideViewPr>
    <p:cSldViewPr snapToGrid="0">
      <p:cViewPr varScale="1">
        <p:scale>
          <a:sx n="93" d="100"/>
          <a:sy n="93" d="100"/>
        </p:scale>
        <p:origin x="90"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648F7-5884-445B-8964-F3A00E256D48}" type="datetimeFigureOut">
              <a:rPr lang="en-US" smtClean="0"/>
              <a:t>2/20/2019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7C865-C3A8-47E6-981A-9A3C5CB2F733}" type="slidenum">
              <a:rPr lang="en-US" smtClean="0"/>
              <a:t>‹#›</a:t>
            </a:fld>
            <a:endParaRPr lang="en-US"/>
          </a:p>
        </p:txBody>
      </p:sp>
    </p:spTree>
    <p:extLst>
      <p:ext uri="{BB962C8B-B14F-4D97-AF65-F5344CB8AC3E}">
        <p14:creationId xmlns:p14="http://schemas.microsoft.com/office/powerpoint/2010/main" val="3081022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3</a:t>
            </a:fld>
            <a:endParaRPr lang="en-US"/>
          </a:p>
        </p:txBody>
      </p:sp>
    </p:spTree>
    <p:extLst>
      <p:ext uri="{BB962C8B-B14F-4D97-AF65-F5344CB8AC3E}">
        <p14:creationId xmlns:p14="http://schemas.microsoft.com/office/powerpoint/2010/main" val="94443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Mining slide needs to have a system diagram, testbed, and validation results – some significant details to lend credibility.</a:t>
            </a:r>
          </a:p>
        </p:txBody>
      </p:sp>
      <p:sp>
        <p:nvSpPr>
          <p:cNvPr id="4" name="Slide Number Placeholder 3"/>
          <p:cNvSpPr>
            <a:spLocks noGrp="1"/>
          </p:cNvSpPr>
          <p:nvPr>
            <p:ph type="sldNum" sz="quarter" idx="10"/>
          </p:nvPr>
        </p:nvSpPr>
        <p:spPr/>
        <p:txBody>
          <a:bodyPr/>
          <a:lstStyle/>
          <a:p>
            <a:fld id="{809616B2-27AF-452C-AA7D-5A3A5BFDDC79}" type="slidenum">
              <a:rPr lang="en-US" smtClean="0"/>
              <a:t>6</a:t>
            </a:fld>
            <a:endParaRPr lang="en-US"/>
          </a:p>
        </p:txBody>
      </p:sp>
    </p:spTree>
    <p:extLst>
      <p:ext uri="{BB962C8B-B14F-4D97-AF65-F5344CB8AC3E}">
        <p14:creationId xmlns:p14="http://schemas.microsoft.com/office/powerpoint/2010/main" val="2458658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Mining slide needs to have a system diagram, testbed, and validation results – some significant details to lend credibility.</a:t>
            </a:r>
          </a:p>
          <a:p>
            <a:endParaRPr lang="en-US" dirty="0"/>
          </a:p>
          <a:p>
            <a:pPr defTabSz="931774">
              <a:defRPr/>
            </a:pPr>
            <a:r>
              <a:rPr lang="en-US" dirty="0" smtClean="0"/>
              <a:t>Benchmarking in this fashion is a commonly accepted evaluation practice in computer science and related domains. </a:t>
            </a:r>
          </a:p>
          <a:p>
            <a:endParaRPr lang="en-US" dirty="0"/>
          </a:p>
        </p:txBody>
      </p:sp>
      <p:sp>
        <p:nvSpPr>
          <p:cNvPr id="4" name="Slide Number Placeholder 3"/>
          <p:cNvSpPr>
            <a:spLocks noGrp="1"/>
          </p:cNvSpPr>
          <p:nvPr>
            <p:ph type="sldNum" sz="quarter" idx="10"/>
          </p:nvPr>
        </p:nvSpPr>
        <p:spPr/>
        <p:txBody>
          <a:bodyPr/>
          <a:lstStyle/>
          <a:p>
            <a:fld id="{809616B2-27AF-452C-AA7D-5A3A5BFDDC79}" type="slidenum">
              <a:rPr lang="en-US" smtClean="0"/>
              <a:t>7</a:t>
            </a:fld>
            <a:endParaRPr lang="en-US"/>
          </a:p>
        </p:txBody>
      </p:sp>
    </p:spTree>
    <p:extLst>
      <p:ext uri="{BB962C8B-B14F-4D97-AF65-F5344CB8AC3E}">
        <p14:creationId xmlns:p14="http://schemas.microsoft.com/office/powerpoint/2010/main" val="3656375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8</a:t>
            </a:fld>
            <a:endParaRPr lang="en-US"/>
          </a:p>
        </p:txBody>
      </p:sp>
    </p:spTree>
    <p:extLst>
      <p:ext uri="{BB962C8B-B14F-4D97-AF65-F5344CB8AC3E}">
        <p14:creationId xmlns:p14="http://schemas.microsoft.com/office/powerpoint/2010/main" val="1707565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add one slide illustrating how the hacker assets can help SFS students and other professionals in gaining knowledge about proactive threat intelligence and future defense. Illustrate actual utilities for good guys via some examples.</a:t>
            </a:r>
          </a:p>
          <a:p>
            <a:endParaRPr lang="en-US" dirty="0"/>
          </a:p>
          <a:p>
            <a:r>
              <a:rPr lang="en-US" dirty="0"/>
              <a:t>The Malware example needs to show how for cyber defense. You can select and download but so what? What do I learn to defend my assets, e.g., types of vulnerability, system?</a:t>
            </a:r>
            <a:endParaRPr lang="en-US" dirty="0" smtClean="0"/>
          </a:p>
          <a:p>
            <a:endParaRPr lang="en-US" dirty="0"/>
          </a:p>
        </p:txBody>
      </p:sp>
      <p:sp>
        <p:nvSpPr>
          <p:cNvPr id="4" name="Slide Number Placeholder 3"/>
          <p:cNvSpPr>
            <a:spLocks noGrp="1"/>
          </p:cNvSpPr>
          <p:nvPr>
            <p:ph type="sldNum" sz="quarter" idx="10"/>
          </p:nvPr>
        </p:nvSpPr>
        <p:spPr/>
        <p:txBody>
          <a:bodyPr/>
          <a:lstStyle/>
          <a:p>
            <a:fld id="{809616B2-27AF-452C-AA7D-5A3A5BFDDC79}" type="slidenum">
              <a:rPr lang="en-US" smtClean="0"/>
              <a:t>10</a:t>
            </a:fld>
            <a:endParaRPr lang="en-US"/>
          </a:p>
        </p:txBody>
      </p:sp>
    </p:spTree>
    <p:extLst>
      <p:ext uri="{BB962C8B-B14F-4D97-AF65-F5344CB8AC3E}">
        <p14:creationId xmlns:p14="http://schemas.microsoft.com/office/powerpoint/2010/main" val="312269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19BCD0-564F-4AE6-9E4B-4ED04E8CB3C0}"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1058301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19BCD0-564F-4AE6-9E4B-4ED04E8CB3C0}"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298123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19BCD0-564F-4AE6-9E4B-4ED04E8CB3C0}"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583143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3999" y="1122363"/>
            <a:ext cx="10078891" cy="1121375"/>
          </a:xfrm>
        </p:spPr>
        <p:txBody>
          <a:bodyPr anchor="t"/>
          <a:lstStyle>
            <a:lvl1pPr algn="r">
              <a:defRPr sz="6000" baseline="0">
                <a:solidFill>
                  <a:srgbClr val="002060"/>
                </a:solidFill>
              </a:defRPr>
            </a:lvl1pPr>
          </a:lstStyle>
          <a:p>
            <a:r>
              <a:rPr lang="en-US" dirty="0"/>
              <a:t>Presentation Title</a:t>
            </a:r>
          </a:p>
        </p:txBody>
      </p:sp>
      <p:sp>
        <p:nvSpPr>
          <p:cNvPr id="3" name="Subtitle 2"/>
          <p:cNvSpPr>
            <a:spLocks noGrp="1"/>
          </p:cNvSpPr>
          <p:nvPr>
            <p:ph type="subTitle" idx="1" hasCustomPrompt="1"/>
          </p:nvPr>
        </p:nvSpPr>
        <p:spPr>
          <a:xfrm>
            <a:off x="4710313" y="2795215"/>
            <a:ext cx="5957687" cy="531972"/>
          </a:xfrm>
        </p:spPr>
        <p:txBody>
          <a:bodyPr>
            <a:normAutofit/>
          </a:bodyPr>
          <a:lstStyle>
            <a:lvl1pPr marL="0" indent="0" algn="r">
              <a:buNone/>
              <a:defRPr sz="3200" b="1" baseline="0">
                <a:solidFill>
                  <a:srgbClr val="00206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CRS 000</a:t>
            </a:r>
          </a:p>
        </p:txBody>
      </p:sp>
      <p:sp>
        <p:nvSpPr>
          <p:cNvPr id="10" name="Text Placeholder 9"/>
          <p:cNvSpPr>
            <a:spLocks noGrp="1"/>
          </p:cNvSpPr>
          <p:nvPr>
            <p:ph type="body" sz="quarter" idx="10" hasCustomPrompt="1"/>
          </p:nvPr>
        </p:nvSpPr>
        <p:spPr>
          <a:xfrm>
            <a:off x="4710116" y="3327187"/>
            <a:ext cx="5957884" cy="552663"/>
          </a:xfrm>
        </p:spPr>
        <p:txBody>
          <a:bodyPr/>
          <a:lstStyle>
            <a:lvl1pPr marL="0" indent="0" algn="r">
              <a:buNone/>
              <a:defRPr lang="en-US" sz="2800" dirty="0">
                <a:solidFill>
                  <a:srgbClr val="002060"/>
                </a:solidFill>
              </a:defRPr>
            </a:lvl1pPr>
          </a:lstStyle>
          <a:p>
            <a:r>
              <a:rPr lang="en-US" sz="2800" dirty="0">
                <a:latin typeface="+mj-lt"/>
              </a:rPr>
              <a:t>Presenter name</a:t>
            </a:r>
          </a:p>
        </p:txBody>
      </p:sp>
      <p:sp>
        <p:nvSpPr>
          <p:cNvPr id="14" name="Text Placeholder 13"/>
          <p:cNvSpPr>
            <a:spLocks noGrp="1"/>
          </p:cNvSpPr>
          <p:nvPr>
            <p:ph type="body" sz="quarter" idx="11" hasCustomPrompt="1"/>
          </p:nvPr>
        </p:nvSpPr>
        <p:spPr>
          <a:xfrm>
            <a:off x="4710113" y="3933826"/>
            <a:ext cx="5957887" cy="384602"/>
          </a:xfrm>
        </p:spPr>
        <p:txBody>
          <a:bodyPr>
            <a:normAutofit/>
          </a:bodyPr>
          <a:lstStyle>
            <a:lvl1pPr marL="0" indent="0" algn="r">
              <a:buNone/>
              <a:defRPr lang="en-US" sz="2400" i="1" dirty="0">
                <a:solidFill>
                  <a:srgbClr val="002060"/>
                </a:solidFill>
              </a:defRPr>
            </a:lvl1pPr>
          </a:lstStyle>
          <a:p>
            <a:r>
              <a:rPr lang="en-US" i="1" dirty="0">
                <a:latin typeface="+mj-lt"/>
              </a:rPr>
              <a:t>Presenter Title</a:t>
            </a:r>
          </a:p>
        </p:txBody>
      </p:sp>
    </p:spTree>
    <p:custDataLst>
      <p:tags r:id="rId1"/>
    </p:custDataLst>
    <p:extLst>
      <p:ext uri="{BB962C8B-B14F-4D97-AF65-F5344CB8AC3E}">
        <p14:creationId xmlns:p14="http://schemas.microsoft.com/office/powerpoint/2010/main" val="3084227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19BCD0-564F-4AE6-9E4B-4ED04E8CB3C0}"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407302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19BCD0-564F-4AE6-9E4B-4ED04E8CB3C0}"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2022864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19BCD0-564F-4AE6-9E4B-4ED04E8CB3C0}" type="datetimeFigureOut">
              <a:rPr lang="en-US" smtClean="0"/>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3471162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19BCD0-564F-4AE6-9E4B-4ED04E8CB3C0}" type="datetimeFigureOut">
              <a:rPr lang="en-US" smtClean="0"/>
              <a:t>2/20/2019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269696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19BCD0-564F-4AE6-9E4B-4ED04E8CB3C0}" type="datetimeFigureOut">
              <a:rPr lang="en-US" smtClean="0"/>
              <a:t>2/20/2019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368405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19BCD0-564F-4AE6-9E4B-4ED04E8CB3C0}" type="datetimeFigureOut">
              <a:rPr lang="en-US" smtClean="0"/>
              <a:t>2/20/2019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1327365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19BCD0-564F-4AE6-9E4B-4ED04E8CB3C0}" type="datetimeFigureOut">
              <a:rPr lang="en-US" smtClean="0"/>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94528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19BCD0-564F-4AE6-9E4B-4ED04E8CB3C0}" type="datetimeFigureOut">
              <a:rPr lang="en-US" smtClean="0"/>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776B9F-7442-4590-8CFF-5D5734ADBD5D}" type="slidenum">
              <a:rPr lang="en-US" smtClean="0"/>
              <a:t>‹#›</a:t>
            </a:fld>
            <a:endParaRPr lang="en-US"/>
          </a:p>
        </p:txBody>
      </p:sp>
    </p:spTree>
    <p:extLst>
      <p:ext uri="{BB962C8B-B14F-4D97-AF65-F5344CB8AC3E}">
        <p14:creationId xmlns:p14="http://schemas.microsoft.com/office/powerpoint/2010/main" val="979300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19BCD0-564F-4AE6-9E4B-4ED04E8CB3C0}" type="datetimeFigureOut">
              <a:rPr lang="en-US" smtClean="0"/>
              <a:t>2/20/2019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776B9F-7442-4590-8CFF-5D5734ADBD5D}" type="slidenum">
              <a:rPr lang="en-US" smtClean="0"/>
              <a:t>‹#›</a:t>
            </a:fld>
            <a:endParaRPr lang="en-US"/>
          </a:p>
        </p:txBody>
      </p:sp>
    </p:spTree>
    <p:extLst>
      <p:ext uri="{BB962C8B-B14F-4D97-AF65-F5344CB8AC3E}">
        <p14:creationId xmlns:p14="http://schemas.microsoft.com/office/powerpoint/2010/main" val="3250934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11" Type="http://schemas.openxmlformats.org/officeDocument/2006/relationships/image" Target="../media/image2.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notesSlide" Target="../notesSlides/notesSlide1.xml"/><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9.em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audio" Target="../media/media5.m4a"/><Relationship Id="rId16" Type="http://schemas.openxmlformats.org/officeDocument/2006/relationships/image" Target="../media/image22.png"/><Relationship Id="rId1" Type="http://schemas.microsoft.com/office/2007/relationships/media" Target="../media/media5.m4a"/><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24.emf"/><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523999" y="1122363"/>
            <a:ext cx="10078891" cy="1672852"/>
          </a:xfrm>
        </p:spPr>
        <p:txBody>
          <a:bodyPr>
            <a:normAutofit fontScale="90000"/>
          </a:bodyPr>
          <a:lstStyle/>
          <a:p>
            <a:r>
              <a:rPr lang="en-US" dirty="0" smtClean="0"/>
              <a:t>Cyber Threat </a:t>
            </a:r>
            <a:br>
              <a:rPr lang="en-US" dirty="0" smtClean="0"/>
            </a:br>
            <a:r>
              <a:rPr lang="en-US" dirty="0" smtClean="0"/>
              <a:t>Intelligence</a:t>
            </a:r>
            <a:endParaRPr lang="en-US" dirty="0"/>
          </a:p>
        </p:txBody>
      </p:sp>
      <p:sp>
        <p:nvSpPr>
          <p:cNvPr id="7" name="Subtitle 2"/>
          <p:cNvSpPr>
            <a:spLocks noGrp="1"/>
          </p:cNvSpPr>
          <p:nvPr>
            <p:ph type="subTitle" idx="1"/>
          </p:nvPr>
        </p:nvSpPr>
        <p:spPr>
          <a:xfrm>
            <a:off x="4710313" y="2795215"/>
            <a:ext cx="5957687" cy="531972"/>
          </a:xfrm>
        </p:spPr>
        <p:txBody>
          <a:bodyPr/>
          <a:lstStyle/>
          <a:p>
            <a:r>
              <a:rPr lang="en-US" dirty="0"/>
              <a:t>MIS 689</a:t>
            </a:r>
          </a:p>
        </p:txBody>
      </p:sp>
      <p:sp>
        <p:nvSpPr>
          <p:cNvPr id="8" name="Text Placeholder 3"/>
          <p:cNvSpPr>
            <a:spLocks noGrp="1"/>
          </p:cNvSpPr>
          <p:nvPr>
            <p:ph type="body" sz="quarter" idx="10"/>
          </p:nvPr>
        </p:nvSpPr>
        <p:spPr>
          <a:xfrm>
            <a:off x="4710116" y="3327187"/>
            <a:ext cx="5957884" cy="552663"/>
          </a:xfrm>
        </p:spPr>
        <p:txBody>
          <a:bodyPr>
            <a:normAutofit fontScale="55000" lnSpcReduction="20000"/>
          </a:bodyPr>
          <a:lstStyle/>
          <a:p>
            <a:r>
              <a:rPr lang="en-US" i="1" dirty="0">
                <a:latin typeface="+mj-lt"/>
              </a:rPr>
              <a:t>Cyber Warfare </a:t>
            </a:r>
          </a:p>
          <a:p>
            <a:r>
              <a:rPr lang="en-US" i="1" dirty="0">
                <a:latin typeface="+mj-lt"/>
              </a:rPr>
              <a:t>Capstone</a:t>
            </a:r>
          </a:p>
        </p:txBody>
      </p:sp>
      <p:sp>
        <p:nvSpPr>
          <p:cNvPr id="10" name="TextBox 9">
            <a:extLst>
              <a:ext uri="{FF2B5EF4-FFF2-40B4-BE49-F238E27FC236}">
                <a16:creationId xmlns:a16="http://schemas.microsoft.com/office/drawing/2014/main" id="{C3BC6066-8D9B-4A87-AFF5-8B3A7EFD2276}"/>
              </a:ext>
            </a:extLst>
          </p:cNvPr>
          <p:cNvSpPr txBox="1"/>
          <p:nvPr/>
        </p:nvSpPr>
        <p:spPr>
          <a:xfrm>
            <a:off x="7935985" y="394283"/>
            <a:ext cx="3666905" cy="369332"/>
          </a:xfrm>
          <a:prstGeom prst="rect">
            <a:avLst/>
          </a:prstGeom>
          <a:noFill/>
        </p:spPr>
        <p:txBody>
          <a:bodyPr wrap="square" rtlCol="0">
            <a:spAutoFit/>
          </a:bodyPr>
          <a:lstStyle/>
          <a:p>
            <a:pPr algn="r"/>
            <a:r>
              <a:rPr lang="en-US" i="1" smtClean="0">
                <a:solidFill>
                  <a:srgbClr val="002060"/>
                </a:solidFill>
                <a:latin typeface="+mj-lt"/>
              </a:rPr>
              <a:t>Module 4.3</a:t>
            </a:r>
            <a:endParaRPr lang="en-US" i="1" dirty="0">
              <a:solidFill>
                <a:srgbClr val="002060"/>
              </a:solidFill>
              <a:latin typeface="+mj-lt"/>
            </a:endParaRP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5791200" y="3124200"/>
            <a:ext cx="609600" cy="609600"/>
          </a:xfrm>
          <a:prstGeom prst="rect">
            <a:avLst/>
          </a:prstGeom>
        </p:spPr>
      </p:pic>
    </p:spTree>
    <p:custDataLst>
      <p:tags r:id="rId1"/>
    </p:custDataLst>
    <p:extLst>
      <p:ext uri="{BB962C8B-B14F-4D97-AF65-F5344CB8AC3E}">
        <p14:creationId xmlns:p14="http://schemas.microsoft.com/office/powerpoint/2010/main" val="30618543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447" y="237818"/>
            <a:ext cx="10515600" cy="589915"/>
          </a:xfrm>
        </p:spPr>
        <p:txBody>
          <a:bodyPr>
            <a:normAutofit/>
          </a:bodyPr>
          <a:lstStyle/>
          <a:p>
            <a:r>
              <a:rPr lang="en-US" sz="3600" dirty="0" smtClean="0"/>
              <a:t>Cyber Threat Intelligence (CTI) Dashboard</a:t>
            </a:r>
            <a:endParaRPr lang="en-US" sz="3600" dirty="0"/>
          </a:p>
        </p:txBody>
      </p:sp>
      <p:sp>
        <p:nvSpPr>
          <p:cNvPr id="4" name="Slide Number Placeholder 3"/>
          <p:cNvSpPr>
            <a:spLocks noGrp="1"/>
          </p:cNvSpPr>
          <p:nvPr>
            <p:ph type="sldNum" sz="quarter" idx="4294967295"/>
          </p:nvPr>
        </p:nvSpPr>
        <p:spPr/>
        <p:txBody>
          <a:bodyPr/>
          <a:lstStyle/>
          <a:p>
            <a:fld id="{A4E8C9FA-6381-41DF-9A7B-A11F366E8C01}" type="slidenum">
              <a:rPr lang="en-US" smtClean="0"/>
              <a:t>10</a:t>
            </a:fld>
            <a:endParaRPr lang="en-US"/>
          </a:p>
        </p:txBody>
      </p:sp>
      <p:pic>
        <p:nvPicPr>
          <p:cNvPr id="16" name="Picture 15"/>
          <p:cNvPicPr>
            <a:picLocks noChangeAspect="1"/>
          </p:cNvPicPr>
          <p:nvPr/>
        </p:nvPicPr>
        <p:blipFill>
          <a:blip r:embed="rId5"/>
          <a:stretch>
            <a:fillRect/>
          </a:stretch>
        </p:blipFill>
        <p:spPr>
          <a:xfrm>
            <a:off x="2618267" y="1117899"/>
            <a:ext cx="6626137" cy="5313410"/>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51767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7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142" y="60105"/>
            <a:ext cx="11253716" cy="589915"/>
          </a:xfrm>
        </p:spPr>
        <p:txBody>
          <a:bodyPr>
            <a:normAutofit/>
          </a:bodyPr>
          <a:lstStyle/>
          <a:p>
            <a:r>
              <a:rPr lang="en-US" sz="3200" b="1" dirty="0"/>
              <a:t>Cyber Threat Intelligence (CTI) Example – </a:t>
            </a:r>
            <a:r>
              <a:rPr lang="en-US" sz="3200" b="1" dirty="0" smtClean="0">
                <a:solidFill>
                  <a:srgbClr val="FF0000"/>
                </a:solidFill>
              </a:rPr>
              <a:t>Bank Exploits</a:t>
            </a:r>
            <a:endParaRPr lang="en-US" sz="3200" b="1" dirty="0">
              <a:solidFill>
                <a:srgbClr val="FF0000"/>
              </a:solidFill>
            </a:endParaRPr>
          </a:p>
        </p:txBody>
      </p:sp>
      <p:sp>
        <p:nvSpPr>
          <p:cNvPr id="4" name="Slide Number Placeholder 3"/>
          <p:cNvSpPr>
            <a:spLocks noGrp="1"/>
          </p:cNvSpPr>
          <p:nvPr>
            <p:ph type="sldNum" sz="quarter" idx="4294967295"/>
          </p:nvPr>
        </p:nvSpPr>
        <p:spPr/>
        <p:txBody>
          <a:bodyPr/>
          <a:lstStyle/>
          <a:p>
            <a:fld id="{A4E8C9FA-6381-41DF-9A7B-A11F366E8C01}" type="slidenum">
              <a:rPr lang="en-US" smtClean="0"/>
              <a:t>11</a:t>
            </a:fld>
            <a:endParaRPr lang="en-US"/>
          </a:p>
        </p:txBody>
      </p:sp>
      <p:pic>
        <p:nvPicPr>
          <p:cNvPr id="5" name="Picture 4"/>
          <p:cNvPicPr>
            <a:picLocks noChangeAspect="1"/>
          </p:cNvPicPr>
          <p:nvPr/>
        </p:nvPicPr>
        <p:blipFill>
          <a:blip r:embed="rId4"/>
          <a:stretch>
            <a:fillRect/>
          </a:stretch>
        </p:blipFill>
        <p:spPr>
          <a:xfrm>
            <a:off x="6395108" y="650020"/>
            <a:ext cx="5436220" cy="4289177"/>
          </a:xfrm>
          <a:prstGeom prst="rect">
            <a:avLst/>
          </a:prstGeom>
          <a:ln w="28575">
            <a:solidFill>
              <a:schemeClr val="tx1"/>
            </a:solidFill>
          </a:ln>
        </p:spPr>
      </p:pic>
      <p:pic>
        <p:nvPicPr>
          <p:cNvPr id="6" name="Picture 5"/>
          <p:cNvPicPr>
            <a:picLocks noChangeAspect="1"/>
          </p:cNvPicPr>
          <p:nvPr/>
        </p:nvPicPr>
        <p:blipFill>
          <a:blip r:embed="rId5"/>
          <a:stretch>
            <a:fillRect/>
          </a:stretch>
        </p:blipFill>
        <p:spPr>
          <a:xfrm>
            <a:off x="294130" y="646579"/>
            <a:ext cx="5475036" cy="4288596"/>
          </a:xfrm>
          <a:prstGeom prst="rect">
            <a:avLst/>
          </a:prstGeom>
          <a:ln w="28575">
            <a:solidFill>
              <a:schemeClr val="tx1"/>
            </a:solidFill>
          </a:ln>
        </p:spPr>
      </p:pic>
      <p:sp>
        <p:nvSpPr>
          <p:cNvPr id="7" name="Rectangle 6"/>
          <p:cNvSpPr/>
          <p:nvPr/>
        </p:nvSpPr>
        <p:spPr>
          <a:xfrm>
            <a:off x="7272666" y="2551806"/>
            <a:ext cx="1125280" cy="12865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828801" y="1496384"/>
            <a:ext cx="2094613" cy="1110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954310" y="1496384"/>
            <a:ext cx="499378" cy="13370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193076" y="2606577"/>
            <a:ext cx="1336938" cy="20890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68515" y="2790877"/>
            <a:ext cx="217475" cy="1756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7" idx="1"/>
            <a:endCxn id="7" idx="3"/>
          </p:cNvCxnSpPr>
          <p:nvPr/>
        </p:nvCxnSpPr>
        <p:spPr>
          <a:xfrm flipH="1">
            <a:off x="8397946" y="2878678"/>
            <a:ext cx="1570569" cy="3164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469142" y="5347697"/>
            <a:ext cx="11402323" cy="12630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Filtering on 2014, when </a:t>
            </a:r>
            <a:r>
              <a:rPr lang="en-US" dirty="0" err="1" smtClean="0"/>
              <a:t>BlackPOS</a:t>
            </a:r>
            <a:r>
              <a:rPr lang="en-US" dirty="0" smtClean="0"/>
              <a:t> was posted, shows assets and threat actors at that time. </a:t>
            </a:r>
          </a:p>
          <a:p>
            <a:pPr marL="514350" indent="-514350">
              <a:buFont typeface="+mj-lt"/>
              <a:buAutoNum type="arabicPeriod"/>
            </a:pPr>
            <a:r>
              <a:rPr lang="en-US" dirty="0" smtClean="0"/>
              <a:t>Filtering the actor who posted </a:t>
            </a:r>
            <a:r>
              <a:rPr lang="en-US" dirty="0" err="1" smtClean="0"/>
              <a:t>BlackPOS</a:t>
            </a:r>
            <a:r>
              <a:rPr lang="en-US" dirty="0" smtClean="0"/>
              <a:t> reveals that he posts other bank exploits (e.g., Zeus). </a:t>
            </a:r>
          </a:p>
          <a:p>
            <a:pPr lvl="1"/>
            <a:r>
              <a:rPr lang="en-US" dirty="0" smtClean="0"/>
              <a:t>Provides intelligence on which hacker to monitor. </a:t>
            </a:r>
          </a:p>
        </p:txBody>
      </p:sp>
      <p:sp>
        <p:nvSpPr>
          <p:cNvPr id="24" name="TextBox 23"/>
          <p:cNvSpPr txBox="1"/>
          <p:nvPr/>
        </p:nvSpPr>
        <p:spPr>
          <a:xfrm>
            <a:off x="4029741" y="1127052"/>
            <a:ext cx="301686" cy="369332"/>
          </a:xfrm>
          <a:prstGeom prst="rect">
            <a:avLst/>
          </a:prstGeom>
          <a:noFill/>
        </p:spPr>
        <p:txBody>
          <a:bodyPr wrap="none" rtlCol="0">
            <a:spAutoFit/>
          </a:bodyPr>
          <a:lstStyle/>
          <a:p>
            <a:r>
              <a:rPr lang="en-US" b="1" dirty="0" smtClean="0"/>
              <a:t>1</a:t>
            </a:r>
            <a:endParaRPr lang="en-US" b="1" dirty="0"/>
          </a:p>
        </p:txBody>
      </p:sp>
      <p:sp>
        <p:nvSpPr>
          <p:cNvPr id="25" name="TextBox 24"/>
          <p:cNvSpPr txBox="1"/>
          <p:nvPr/>
        </p:nvSpPr>
        <p:spPr>
          <a:xfrm>
            <a:off x="9870575" y="2491565"/>
            <a:ext cx="301686" cy="369332"/>
          </a:xfrm>
          <a:prstGeom prst="rect">
            <a:avLst/>
          </a:prstGeom>
          <a:noFill/>
        </p:spPr>
        <p:txBody>
          <a:bodyPr wrap="none" rtlCol="0">
            <a:spAutoFit/>
          </a:bodyPr>
          <a:lstStyle/>
          <a:p>
            <a:r>
              <a:rPr lang="en-US" b="1" dirty="0" smtClean="0"/>
              <a:t>2</a:t>
            </a:r>
            <a:endParaRPr lang="en-US" b="1"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1619468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7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4"/>
          <a:stretch>
            <a:fillRect/>
          </a:stretch>
        </p:blipFill>
        <p:spPr>
          <a:xfrm>
            <a:off x="4359703" y="803112"/>
            <a:ext cx="3803500" cy="3104179"/>
          </a:xfrm>
          <a:prstGeom prst="rect">
            <a:avLst/>
          </a:prstGeom>
          <a:ln w="9525">
            <a:solidFill>
              <a:schemeClr val="tx1"/>
            </a:solidFill>
          </a:ln>
        </p:spPr>
      </p:pic>
      <p:sp>
        <p:nvSpPr>
          <p:cNvPr id="2" name="Title 1"/>
          <p:cNvSpPr>
            <a:spLocks noGrp="1"/>
          </p:cNvSpPr>
          <p:nvPr>
            <p:ph type="title"/>
          </p:nvPr>
        </p:nvSpPr>
        <p:spPr>
          <a:xfrm>
            <a:off x="839403" y="57169"/>
            <a:ext cx="9816508" cy="682123"/>
          </a:xfrm>
        </p:spPr>
        <p:txBody>
          <a:bodyPr>
            <a:noAutofit/>
          </a:bodyPr>
          <a:lstStyle/>
          <a:p>
            <a:r>
              <a:rPr lang="en-US" sz="3200" b="1" dirty="0"/>
              <a:t>Cyber Threat Intelligence (CTI) </a:t>
            </a:r>
            <a:r>
              <a:rPr lang="en-US" sz="3200" b="1" dirty="0" smtClean="0"/>
              <a:t>Example – </a:t>
            </a:r>
            <a:r>
              <a:rPr lang="en-US" sz="3200" b="1" dirty="0" err="1" smtClean="0">
                <a:solidFill>
                  <a:srgbClr val="FF0000"/>
                </a:solidFill>
              </a:rPr>
              <a:t>Crypters</a:t>
            </a:r>
            <a:endParaRPr lang="en-US" sz="3200" b="1" dirty="0">
              <a:solidFill>
                <a:srgbClr val="FF0000"/>
              </a:solidFill>
            </a:endParaRPr>
          </a:p>
        </p:txBody>
      </p:sp>
      <p:sp>
        <p:nvSpPr>
          <p:cNvPr id="3" name="Content Placeholder 2"/>
          <p:cNvSpPr>
            <a:spLocks noGrp="1"/>
          </p:cNvSpPr>
          <p:nvPr>
            <p:ph idx="1"/>
          </p:nvPr>
        </p:nvSpPr>
        <p:spPr>
          <a:xfrm>
            <a:off x="1111624" y="4264994"/>
            <a:ext cx="10903913" cy="2489748"/>
          </a:xfrm>
        </p:spPr>
        <p:txBody>
          <a:bodyPr>
            <a:normAutofit/>
          </a:bodyPr>
          <a:lstStyle/>
          <a:p>
            <a:pPr marL="514350" indent="-514350">
              <a:buFont typeface="+mj-lt"/>
              <a:buAutoNum type="arabicPeriod"/>
            </a:pPr>
            <a:r>
              <a:rPr lang="en-US" dirty="0" smtClean="0"/>
              <a:t>Filtering on a specific time point (highest peak):</a:t>
            </a:r>
            <a:endParaRPr lang="en-US" dirty="0"/>
          </a:p>
          <a:p>
            <a:pPr marL="514350" indent="-514350">
              <a:buFont typeface="+mj-lt"/>
              <a:buAutoNum type="arabicPeriod"/>
            </a:pPr>
            <a:r>
              <a:rPr lang="en-US" dirty="0" smtClean="0"/>
              <a:t>Filtering on a specific asset (</a:t>
            </a:r>
            <a:r>
              <a:rPr lang="en-US" dirty="0" err="1" smtClean="0"/>
              <a:t>crypters</a:t>
            </a:r>
            <a:r>
              <a:rPr lang="en-US" dirty="0" smtClean="0"/>
              <a:t>, a key technology for Ransomware)</a:t>
            </a:r>
            <a:endParaRPr lang="en-US" dirty="0">
              <a:solidFill>
                <a:srgbClr val="C00000"/>
              </a:solidFill>
            </a:endParaRPr>
          </a:p>
          <a:p>
            <a:pPr marL="514350" indent="-514350">
              <a:buFont typeface="+mj-lt"/>
              <a:buAutoNum type="arabicPeriod"/>
            </a:pPr>
            <a:r>
              <a:rPr lang="en-US" dirty="0" smtClean="0"/>
              <a:t>Filtering a specific </a:t>
            </a:r>
            <a:r>
              <a:rPr lang="en-US" dirty="0" err="1" smtClean="0"/>
              <a:t>crypter</a:t>
            </a:r>
            <a:r>
              <a:rPr lang="en-US" dirty="0" smtClean="0"/>
              <a:t> author (Cracksman) shows the trends and types of assets he posted. </a:t>
            </a:r>
          </a:p>
        </p:txBody>
      </p:sp>
      <p:sp>
        <p:nvSpPr>
          <p:cNvPr id="4" name="Slide Number Placeholder 3"/>
          <p:cNvSpPr>
            <a:spLocks noGrp="1"/>
          </p:cNvSpPr>
          <p:nvPr>
            <p:ph type="sldNum" sz="quarter" idx="4294967295"/>
          </p:nvPr>
        </p:nvSpPr>
        <p:spPr/>
        <p:txBody>
          <a:bodyPr/>
          <a:lstStyle/>
          <a:p>
            <a:fld id="{EED52553-B058-46A8-80FD-FCB8F898C0C8}" type="slidenum">
              <a:rPr lang="en-US" smtClean="0"/>
              <a:t>12</a:t>
            </a:fld>
            <a:endParaRPr lang="en-US"/>
          </a:p>
        </p:txBody>
      </p:sp>
      <p:pic>
        <p:nvPicPr>
          <p:cNvPr id="5" name="Picture 4"/>
          <p:cNvPicPr>
            <a:picLocks noChangeAspect="1"/>
          </p:cNvPicPr>
          <p:nvPr/>
        </p:nvPicPr>
        <p:blipFill>
          <a:blip r:embed="rId5"/>
          <a:stretch>
            <a:fillRect/>
          </a:stretch>
        </p:blipFill>
        <p:spPr>
          <a:xfrm>
            <a:off x="57430" y="706295"/>
            <a:ext cx="4219303" cy="3368815"/>
          </a:xfrm>
          <a:prstGeom prst="rect">
            <a:avLst/>
          </a:prstGeom>
          <a:ln w="9525">
            <a:solidFill>
              <a:schemeClr val="tx1"/>
            </a:solidFill>
          </a:ln>
        </p:spPr>
      </p:pic>
      <p:pic>
        <p:nvPicPr>
          <p:cNvPr id="7" name="Picture 6"/>
          <p:cNvPicPr>
            <a:picLocks noChangeAspect="1"/>
          </p:cNvPicPr>
          <p:nvPr/>
        </p:nvPicPr>
        <p:blipFill>
          <a:blip r:embed="rId6"/>
          <a:stretch>
            <a:fillRect/>
          </a:stretch>
        </p:blipFill>
        <p:spPr>
          <a:xfrm>
            <a:off x="8222018" y="752862"/>
            <a:ext cx="3924834" cy="3204681"/>
          </a:xfrm>
          <a:prstGeom prst="rect">
            <a:avLst/>
          </a:prstGeom>
          <a:ln w="9525">
            <a:solidFill>
              <a:schemeClr val="tx1"/>
            </a:solidFill>
          </a:ln>
        </p:spPr>
      </p:pic>
      <p:sp>
        <p:nvSpPr>
          <p:cNvPr id="8" name="Rectangle 7"/>
          <p:cNvSpPr/>
          <p:nvPr/>
        </p:nvSpPr>
        <p:spPr>
          <a:xfrm>
            <a:off x="32084" y="687445"/>
            <a:ext cx="4243869" cy="124295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19460" y="2159195"/>
            <a:ext cx="1428197" cy="16391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873938" y="2729612"/>
            <a:ext cx="1955052" cy="4286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1442873" y="1057861"/>
            <a:ext cx="548640" cy="14734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19913" y="1057861"/>
            <a:ext cx="822960" cy="12382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50377" y="1930400"/>
            <a:ext cx="940526" cy="7992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650377" y="2737625"/>
            <a:ext cx="1212334" cy="2411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0"/>
          </p:cNvCxnSpPr>
          <p:nvPr/>
        </p:nvCxnSpPr>
        <p:spPr>
          <a:xfrm flipH="1" flipV="1">
            <a:off x="10692522" y="1825896"/>
            <a:ext cx="158942" cy="9037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1"/>
          </p:cNvCxnSpPr>
          <p:nvPr/>
        </p:nvCxnSpPr>
        <p:spPr>
          <a:xfrm flipH="1" flipV="1">
            <a:off x="8994350" y="2531290"/>
            <a:ext cx="879588" cy="412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552348" y="914394"/>
            <a:ext cx="301686" cy="369332"/>
          </a:xfrm>
          <a:prstGeom prst="rect">
            <a:avLst/>
          </a:prstGeom>
          <a:noFill/>
        </p:spPr>
        <p:txBody>
          <a:bodyPr wrap="none" rtlCol="0">
            <a:spAutoFit/>
          </a:bodyPr>
          <a:lstStyle/>
          <a:p>
            <a:r>
              <a:rPr lang="en-US" b="1" dirty="0" smtClean="0"/>
              <a:t>1</a:t>
            </a:r>
            <a:endParaRPr lang="en-US" b="1" dirty="0"/>
          </a:p>
        </p:txBody>
      </p:sp>
      <p:sp>
        <p:nvSpPr>
          <p:cNvPr id="19" name="TextBox 18"/>
          <p:cNvSpPr txBox="1"/>
          <p:nvPr/>
        </p:nvSpPr>
        <p:spPr>
          <a:xfrm>
            <a:off x="4522379" y="2289537"/>
            <a:ext cx="301686" cy="369332"/>
          </a:xfrm>
          <a:prstGeom prst="rect">
            <a:avLst/>
          </a:prstGeom>
          <a:noFill/>
        </p:spPr>
        <p:txBody>
          <a:bodyPr wrap="none" rtlCol="0">
            <a:spAutoFit/>
          </a:bodyPr>
          <a:lstStyle/>
          <a:p>
            <a:r>
              <a:rPr lang="en-US" b="1" dirty="0" smtClean="0"/>
              <a:t>2</a:t>
            </a:r>
            <a:endParaRPr lang="en-US" b="1" dirty="0"/>
          </a:p>
        </p:txBody>
      </p:sp>
      <p:sp>
        <p:nvSpPr>
          <p:cNvPr id="21" name="TextBox 20"/>
          <p:cNvSpPr txBox="1"/>
          <p:nvPr/>
        </p:nvSpPr>
        <p:spPr>
          <a:xfrm>
            <a:off x="10306509" y="2449026"/>
            <a:ext cx="301686" cy="369332"/>
          </a:xfrm>
          <a:prstGeom prst="rect">
            <a:avLst/>
          </a:prstGeom>
          <a:noFill/>
        </p:spPr>
        <p:txBody>
          <a:bodyPr wrap="none" rtlCol="0">
            <a:spAutoFit/>
          </a:bodyPr>
          <a:lstStyle/>
          <a:p>
            <a:r>
              <a:rPr lang="en-US" b="1" dirty="0" smtClean="0"/>
              <a:t>3</a:t>
            </a:r>
            <a:endParaRPr lang="en-US" b="1"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581429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1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772" y="109353"/>
            <a:ext cx="10737028" cy="589915"/>
          </a:xfrm>
        </p:spPr>
        <p:txBody>
          <a:bodyPr>
            <a:normAutofit/>
          </a:bodyPr>
          <a:lstStyle/>
          <a:p>
            <a:r>
              <a:rPr lang="en-US" sz="3200" b="1" dirty="0"/>
              <a:t>Cyber Threat Intelligence (CTI) </a:t>
            </a:r>
            <a:r>
              <a:rPr lang="en-US" sz="3200" b="1" dirty="0" smtClean="0"/>
              <a:t>Example </a:t>
            </a:r>
            <a:r>
              <a:rPr lang="en-US" sz="3200" b="1" dirty="0"/>
              <a:t>– </a:t>
            </a:r>
            <a:r>
              <a:rPr lang="en-US" sz="3200" b="1" dirty="0">
                <a:solidFill>
                  <a:srgbClr val="FF0000"/>
                </a:solidFill>
              </a:rPr>
              <a:t>Mobile Malware</a:t>
            </a:r>
          </a:p>
        </p:txBody>
      </p:sp>
      <p:sp>
        <p:nvSpPr>
          <p:cNvPr id="3" name="Content Placeholder 2"/>
          <p:cNvSpPr>
            <a:spLocks noGrp="1"/>
          </p:cNvSpPr>
          <p:nvPr>
            <p:ph idx="1"/>
          </p:nvPr>
        </p:nvSpPr>
        <p:spPr>
          <a:xfrm>
            <a:off x="616772" y="5420256"/>
            <a:ext cx="11402323" cy="1055109"/>
          </a:xfrm>
        </p:spPr>
        <p:txBody>
          <a:bodyPr>
            <a:normAutofit fontScale="92500"/>
          </a:bodyPr>
          <a:lstStyle/>
          <a:p>
            <a:pPr marL="514350" indent="-514350">
              <a:buFont typeface="+mj-lt"/>
              <a:buAutoNum type="arabicPeriod"/>
            </a:pPr>
            <a:r>
              <a:rPr lang="en-US" dirty="0" smtClean="0"/>
              <a:t>Filtering for 2016 mobile malware shows assets and threat actors at that time. </a:t>
            </a:r>
            <a:endParaRPr lang="en-US" dirty="0"/>
          </a:p>
          <a:p>
            <a:pPr marL="514350" indent="-514350">
              <a:buFont typeface="+mj-lt"/>
              <a:buAutoNum type="arabicPeriod"/>
            </a:pPr>
            <a:r>
              <a:rPr lang="en-US" dirty="0" smtClean="0"/>
              <a:t>Filtering </a:t>
            </a:r>
            <a:r>
              <a:rPr lang="en-US" dirty="0"/>
              <a:t>on a specific </a:t>
            </a:r>
            <a:r>
              <a:rPr lang="en-US" dirty="0" smtClean="0"/>
              <a:t>actor (BH-HACKER) allows us to see the assets posted. </a:t>
            </a:r>
            <a:endParaRPr lang="en-US" dirty="0">
              <a:solidFill>
                <a:srgbClr val="C00000"/>
              </a:solidFill>
            </a:endParaRPr>
          </a:p>
        </p:txBody>
      </p:sp>
      <p:sp>
        <p:nvSpPr>
          <p:cNvPr id="4" name="Slide Number Placeholder 3"/>
          <p:cNvSpPr>
            <a:spLocks noGrp="1"/>
          </p:cNvSpPr>
          <p:nvPr>
            <p:ph type="sldNum" sz="quarter" idx="4294967295"/>
          </p:nvPr>
        </p:nvSpPr>
        <p:spPr/>
        <p:txBody>
          <a:bodyPr/>
          <a:lstStyle/>
          <a:p>
            <a:fld id="{A4E8C9FA-6381-41DF-9A7B-A11F366E8C01}" type="slidenum">
              <a:rPr lang="en-US" smtClean="0"/>
              <a:t>13</a:t>
            </a:fld>
            <a:endParaRPr lang="en-US"/>
          </a:p>
        </p:txBody>
      </p:sp>
      <p:pic>
        <p:nvPicPr>
          <p:cNvPr id="5" name="Picture 4"/>
          <p:cNvPicPr>
            <a:picLocks noChangeAspect="1"/>
          </p:cNvPicPr>
          <p:nvPr/>
        </p:nvPicPr>
        <p:blipFill rotWithShape="1">
          <a:blip r:embed="rId4"/>
          <a:srcRect b="7538"/>
          <a:stretch/>
        </p:blipFill>
        <p:spPr>
          <a:xfrm>
            <a:off x="454397" y="713131"/>
            <a:ext cx="5461000" cy="4295750"/>
          </a:xfrm>
          <a:prstGeom prst="rect">
            <a:avLst/>
          </a:prstGeom>
          <a:ln w="19050">
            <a:solidFill>
              <a:schemeClr val="tx1"/>
            </a:solidFill>
          </a:ln>
        </p:spPr>
      </p:pic>
      <p:sp>
        <p:nvSpPr>
          <p:cNvPr id="6" name="Rectangle 5"/>
          <p:cNvSpPr/>
          <p:nvPr/>
        </p:nvSpPr>
        <p:spPr>
          <a:xfrm>
            <a:off x="560404" y="1148079"/>
            <a:ext cx="4143678" cy="11074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632960" y="1503680"/>
            <a:ext cx="386080" cy="1066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590800" y="1503680"/>
            <a:ext cx="2042161" cy="12503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5"/>
          <a:srcRect b="8388"/>
          <a:stretch/>
        </p:blipFill>
        <p:spPr>
          <a:xfrm>
            <a:off x="6244907" y="915377"/>
            <a:ext cx="5174933" cy="4022383"/>
          </a:xfrm>
          <a:prstGeom prst="rect">
            <a:avLst/>
          </a:prstGeom>
          <a:ln w="19050">
            <a:solidFill>
              <a:schemeClr val="tx1"/>
            </a:solidFill>
          </a:ln>
        </p:spPr>
      </p:pic>
      <p:sp>
        <p:nvSpPr>
          <p:cNvPr id="18" name="Rectangle 17"/>
          <p:cNvSpPr/>
          <p:nvPr/>
        </p:nvSpPr>
        <p:spPr>
          <a:xfrm>
            <a:off x="8854518" y="3296761"/>
            <a:ext cx="2179242" cy="5640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flipV="1">
            <a:off x="8016240" y="3017520"/>
            <a:ext cx="838278" cy="5892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071972" y="2754074"/>
            <a:ext cx="944268" cy="5640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316821" y="1244007"/>
            <a:ext cx="301686" cy="369332"/>
          </a:xfrm>
          <a:prstGeom prst="rect">
            <a:avLst/>
          </a:prstGeom>
          <a:noFill/>
        </p:spPr>
        <p:txBody>
          <a:bodyPr wrap="none" rtlCol="0">
            <a:spAutoFit/>
          </a:bodyPr>
          <a:lstStyle/>
          <a:p>
            <a:r>
              <a:rPr lang="en-US" b="1" dirty="0" smtClean="0"/>
              <a:t>1</a:t>
            </a:r>
            <a:endParaRPr lang="en-US" b="1" dirty="0"/>
          </a:p>
        </p:txBody>
      </p:sp>
      <p:sp>
        <p:nvSpPr>
          <p:cNvPr id="31" name="TextBox 30"/>
          <p:cNvSpPr txBox="1"/>
          <p:nvPr/>
        </p:nvSpPr>
        <p:spPr>
          <a:xfrm>
            <a:off x="8296953" y="2895604"/>
            <a:ext cx="301686" cy="369332"/>
          </a:xfrm>
          <a:prstGeom prst="rect">
            <a:avLst/>
          </a:prstGeom>
          <a:noFill/>
        </p:spPr>
        <p:txBody>
          <a:bodyPr wrap="none" rtlCol="0">
            <a:spAutoFit/>
          </a:bodyPr>
          <a:lstStyle/>
          <a:p>
            <a:r>
              <a:rPr lang="en-US" b="1" dirty="0" smtClean="0"/>
              <a:t>2</a:t>
            </a: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08803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95"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6978" y="1989273"/>
            <a:ext cx="8033657" cy="1847851"/>
          </a:xfrm>
        </p:spPr>
        <p:txBody>
          <a:bodyPr>
            <a:normAutofit fontScale="90000"/>
          </a:bodyPr>
          <a:lstStyle/>
          <a:p>
            <a:r>
              <a:rPr lang="en-US" sz="4800" dirty="0" smtClean="0"/>
              <a:t>Exploring </a:t>
            </a:r>
            <a:r>
              <a:rPr lang="en-US" sz="4800" dirty="0" err="1" smtClean="0"/>
              <a:t>AZSecure</a:t>
            </a:r>
            <a:r>
              <a:rPr lang="en-US" sz="4800" dirty="0" smtClean="0"/>
              <a:t> Hacker Assets </a:t>
            </a:r>
            <a:r>
              <a:rPr lang="en-US" sz="4800" dirty="0"/>
              <a:t>Portal: Identifying Threats, Actors, and </a:t>
            </a:r>
            <a:r>
              <a:rPr lang="en-US" sz="4800" dirty="0" smtClean="0"/>
              <a:t>Targets</a:t>
            </a:r>
            <a:br>
              <a:rPr lang="en-US" sz="4800" dirty="0" smtClean="0"/>
            </a:br>
            <a:r>
              <a:rPr lang="en-US" sz="4800" dirty="0" smtClean="0"/>
              <a:t>(Samtani, et al., JMIS, 34(4), 2017)</a:t>
            </a:r>
            <a:endParaRPr lang="en-US" sz="4800" dirty="0"/>
          </a:p>
        </p:txBody>
      </p:sp>
      <p:sp>
        <p:nvSpPr>
          <p:cNvPr id="3" name="Slide Number Placeholder 2"/>
          <p:cNvSpPr>
            <a:spLocks noGrp="1"/>
          </p:cNvSpPr>
          <p:nvPr>
            <p:ph type="sldNum" sz="quarter" idx="12"/>
          </p:nvPr>
        </p:nvSpPr>
        <p:spPr/>
        <p:txBody>
          <a:bodyPr/>
          <a:lstStyle/>
          <a:p>
            <a:fld id="{5A5DDA6C-D063-4D43-839F-7A0D1F984428}" type="slidenum">
              <a:rPr lang="en-US" smtClean="0"/>
              <a:t>2</a:t>
            </a:fld>
            <a:endParaRPr lang="en-US"/>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39721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8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Image result for spider web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1" y="0"/>
            <a:ext cx="12205607"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4294967295"/>
          </p:nvPr>
        </p:nvSpPr>
        <p:spPr>
          <a:xfrm>
            <a:off x="10558300" y="6393729"/>
            <a:ext cx="1052508" cy="365125"/>
          </a:xfrm>
        </p:spPr>
        <p:txBody>
          <a:bodyPr/>
          <a:lstStyle/>
          <a:p>
            <a:fld id="{AB3A95D0-67DA-49DA-A1C5-7DD1BE185299}" type="slidenum">
              <a:rPr lang="en-US" smtClean="0"/>
              <a:t>3</a:t>
            </a:fld>
            <a:endParaRPr lang="en-US" dirty="0"/>
          </a:p>
        </p:txBody>
      </p:sp>
      <p:sp>
        <p:nvSpPr>
          <p:cNvPr id="9" name="TextBox 8"/>
          <p:cNvSpPr txBox="1"/>
          <p:nvPr/>
        </p:nvSpPr>
        <p:spPr>
          <a:xfrm>
            <a:off x="1018943" y="4364707"/>
            <a:ext cx="2655149" cy="523220"/>
          </a:xfrm>
          <a:prstGeom prst="rect">
            <a:avLst/>
          </a:prstGeom>
          <a:noFill/>
        </p:spPr>
        <p:txBody>
          <a:bodyPr wrap="none" rtlCol="0">
            <a:spAutoFit/>
          </a:bodyPr>
          <a:lstStyle/>
          <a:p>
            <a:pPr algn="ctr"/>
            <a:r>
              <a:rPr lang="en-US" sz="1400" b="1" dirty="0" smtClean="0">
                <a:solidFill>
                  <a:schemeClr val="bg1"/>
                </a:solidFill>
                <a:cs typeface="Arial" panose="020B0604020202020204" pitchFamily="34" charset="0"/>
              </a:rPr>
              <a:t>Forum post with </a:t>
            </a:r>
            <a:r>
              <a:rPr lang="en-US" sz="1400" b="1" u="sng" dirty="0" smtClean="0">
                <a:solidFill>
                  <a:schemeClr val="bg1"/>
                </a:solidFill>
                <a:cs typeface="Arial" panose="020B0604020202020204" pitchFamily="34" charset="0"/>
              </a:rPr>
              <a:t>source code</a:t>
            </a:r>
            <a:r>
              <a:rPr lang="en-US" sz="1400" b="1" u="sng" dirty="0">
                <a:solidFill>
                  <a:schemeClr val="bg1"/>
                </a:solidFill>
                <a:cs typeface="Arial" panose="020B0604020202020204" pitchFamily="34" charset="0"/>
              </a:rPr>
              <a:t> </a:t>
            </a:r>
            <a:r>
              <a:rPr lang="en-US" sz="1400" b="1" dirty="0" smtClean="0">
                <a:solidFill>
                  <a:schemeClr val="bg1"/>
                </a:solidFill>
                <a:cs typeface="Arial" panose="020B0604020202020204" pitchFamily="34" charset="0"/>
              </a:rPr>
              <a:t>to </a:t>
            </a:r>
          </a:p>
          <a:p>
            <a:pPr algn="ctr"/>
            <a:r>
              <a:rPr lang="en-US" sz="1400" b="1" dirty="0" smtClean="0">
                <a:solidFill>
                  <a:schemeClr val="bg1"/>
                </a:solidFill>
                <a:cs typeface="Arial" panose="020B0604020202020204" pitchFamily="34" charset="0"/>
              </a:rPr>
              <a:t>exploit Mozilla Firefox 3.5.3</a:t>
            </a:r>
          </a:p>
        </p:txBody>
      </p:sp>
      <p:sp>
        <p:nvSpPr>
          <p:cNvPr id="13" name="TextBox 12"/>
          <p:cNvSpPr txBox="1"/>
          <p:nvPr/>
        </p:nvSpPr>
        <p:spPr>
          <a:xfrm>
            <a:off x="5660558" y="2853092"/>
            <a:ext cx="2179186" cy="523220"/>
          </a:xfrm>
          <a:prstGeom prst="rect">
            <a:avLst/>
          </a:prstGeom>
          <a:noFill/>
        </p:spPr>
        <p:txBody>
          <a:bodyPr wrap="none" rtlCol="0">
            <a:spAutoFit/>
          </a:bodyPr>
          <a:lstStyle/>
          <a:p>
            <a:pPr algn="ctr"/>
            <a:r>
              <a:rPr lang="en-US" sz="1400" b="1" u="sng" dirty="0" smtClean="0">
                <a:solidFill>
                  <a:schemeClr val="bg1"/>
                </a:solidFill>
                <a:cs typeface="Arial" panose="020B0604020202020204" pitchFamily="34" charset="0"/>
              </a:rPr>
              <a:t>Tutorial </a:t>
            </a:r>
            <a:r>
              <a:rPr lang="en-US" sz="1400" b="1" dirty="0" smtClean="0">
                <a:solidFill>
                  <a:schemeClr val="bg1"/>
                </a:solidFill>
                <a:cs typeface="Arial" panose="020B0604020202020204" pitchFamily="34" charset="0"/>
              </a:rPr>
              <a:t>on how to create </a:t>
            </a:r>
          </a:p>
          <a:p>
            <a:pPr algn="ctr"/>
            <a:r>
              <a:rPr lang="en-US" sz="1400" b="1" dirty="0" smtClean="0">
                <a:solidFill>
                  <a:schemeClr val="bg1"/>
                </a:solidFill>
                <a:cs typeface="Arial" panose="020B0604020202020204" pitchFamily="34" charset="0"/>
              </a:rPr>
              <a:t>malicious documents</a:t>
            </a:r>
          </a:p>
        </p:txBody>
      </p:sp>
      <p:sp>
        <p:nvSpPr>
          <p:cNvPr id="6" name="TextBox 5"/>
          <p:cNvSpPr txBox="1"/>
          <p:nvPr/>
        </p:nvSpPr>
        <p:spPr>
          <a:xfrm>
            <a:off x="6025475" y="5870509"/>
            <a:ext cx="2602123" cy="523220"/>
          </a:xfrm>
          <a:prstGeom prst="rect">
            <a:avLst/>
          </a:prstGeom>
          <a:noFill/>
        </p:spPr>
        <p:txBody>
          <a:bodyPr wrap="none" rtlCol="0">
            <a:spAutoFit/>
          </a:bodyPr>
          <a:lstStyle/>
          <a:p>
            <a:pPr algn="ctr"/>
            <a:r>
              <a:rPr lang="en-US" sz="1400" b="1" dirty="0" smtClean="0">
                <a:solidFill>
                  <a:schemeClr val="bg1"/>
                </a:solidFill>
              </a:rPr>
              <a:t>Forum post with </a:t>
            </a:r>
          </a:p>
          <a:p>
            <a:pPr algn="ctr"/>
            <a:r>
              <a:rPr lang="en-US" sz="1400" b="1" dirty="0" err="1" smtClean="0">
                <a:solidFill>
                  <a:schemeClr val="bg1"/>
                </a:solidFill>
              </a:rPr>
              <a:t>BlackPOS</a:t>
            </a:r>
            <a:r>
              <a:rPr lang="en-US" sz="1400" b="1" dirty="0" smtClean="0">
                <a:solidFill>
                  <a:schemeClr val="bg1"/>
                </a:solidFill>
              </a:rPr>
              <a:t> malware </a:t>
            </a:r>
            <a:r>
              <a:rPr lang="en-US" sz="1400" b="1" u="sng" dirty="0" smtClean="0">
                <a:solidFill>
                  <a:schemeClr val="bg1"/>
                </a:solidFill>
              </a:rPr>
              <a:t>attachment</a:t>
            </a:r>
            <a:r>
              <a:rPr lang="en-US" sz="1400" b="1" dirty="0" smtClean="0">
                <a:solidFill>
                  <a:schemeClr val="bg1"/>
                </a:solidFill>
              </a:rPr>
              <a:t>.  </a:t>
            </a:r>
            <a:endParaRPr lang="en-US" sz="1400" b="1" dirty="0">
              <a:solidFill>
                <a:schemeClr val="bg1"/>
              </a:solidFill>
            </a:endParaRPr>
          </a:p>
        </p:txBody>
      </p:sp>
      <p:pic>
        <p:nvPicPr>
          <p:cNvPr id="11" name="Picture 10"/>
          <p:cNvPicPr>
            <a:picLocks noChangeAspect="1"/>
          </p:cNvPicPr>
          <p:nvPr/>
        </p:nvPicPr>
        <p:blipFill rotWithShape="1">
          <a:blip r:embed="rId6"/>
          <a:srcRect r="3948"/>
          <a:stretch/>
        </p:blipFill>
        <p:spPr>
          <a:xfrm>
            <a:off x="5389287" y="3914610"/>
            <a:ext cx="4177731" cy="1946634"/>
          </a:xfrm>
          <a:prstGeom prst="rect">
            <a:avLst/>
          </a:prstGeom>
          <a:ln w="19050">
            <a:solidFill>
              <a:schemeClr val="tx1"/>
            </a:solidFill>
          </a:ln>
        </p:spPr>
      </p:pic>
      <p:pic>
        <p:nvPicPr>
          <p:cNvPr id="12" name="Picture 11"/>
          <p:cNvPicPr>
            <a:picLocks noChangeAspect="1"/>
          </p:cNvPicPr>
          <p:nvPr/>
        </p:nvPicPr>
        <p:blipFill rotWithShape="1">
          <a:blip r:embed="rId7"/>
          <a:srcRect t="9198" r="15751"/>
          <a:stretch/>
        </p:blipFill>
        <p:spPr>
          <a:xfrm>
            <a:off x="5319205" y="562163"/>
            <a:ext cx="4317897" cy="2249934"/>
          </a:xfrm>
          <a:prstGeom prst="rect">
            <a:avLst/>
          </a:prstGeom>
          <a:ln w="19050">
            <a:solidFill>
              <a:schemeClr val="tx1"/>
            </a:solidFill>
          </a:ln>
        </p:spPr>
      </p:pic>
      <p:pic>
        <p:nvPicPr>
          <p:cNvPr id="8" name="Picture 7"/>
          <p:cNvPicPr>
            <a:picLocks noChangeAspect="1"/>
          </p:cNvPicPr>
          <p:nvPr/>
        </p:nvPicPr>
        <p:blipFill rotWithShape="1">
          <a:blip r:embed="rId8"/>
          <a:srcRect t="7807" r="17235"/>
          <a:stretch/>
        </p:blipFill>
        <p:spPr>
          <a:xfrm>
            <a:off x="792614" y="1920842"/>
            <a:ext cx="3938761" cy="2507112"/>
          </a:xfrm>
          <a:prstGeom prst="rect">
            <a:avLst/>
          </a:prstGeom>
          <a:ln w="19050">
            <a:solidFill>
              <a:schemeClr val="tx1"/>
            </a:solidFill>
          </a:ln>
        </p:spPr>
      </p:pic>
      <p:sp>
        <p:nvSpPr>
          <p:cNvPr id="10" name="TextBox 9"/>
          <p:cNvSpPr txBox="1"/>
          <p:nvPr/>
        </p:nvSpPr>
        <p:spPr>
          <a:xfrm>
            <a:off x="1329142" y="1170532"/>
            <a:ext cx="2666884" cy="369332"/>
          </a:xfrm>
          <a:prstGeom prst="rect">
            <a:avLst/>
          </a:prstGeom>
          <a:noFill/>
        </p:spPr>
        <p:txBody>
          <a:bodyPr wrap="none" rtlCol="0">
            <a:spAutoFit/>
          </a:bodyPr>
          <a:lstStyle/>
          <a:p>
            <a:r>
              <a:rPr lang="en-US" dirty="0" smtClean="0">
                <a:solidFill>
                  <a:schemeClr val="bg1"/>
                </a:solidFill>
              </a:rPr>
              <a:t>Hackers and Hacker Assets</a:t>
            </a:r>
            <a:endParaRPr lang="en-US" dirty="0">
              <a:solidFill>
                <a:schemeClr val="bg1"/>
              </a:solidFill>
            </a:endParaRPr>
          </a:p>
        </p:txBody>
      </p:sp>
      <p:pic>
        <p:nvPicPr>
          <p:cNvPr id="14" name="Picture 8" descr="https://media.licdn.com/mpr/mpr/shrinknp_750_750/AAEAAQAAAAAAAAGcAAAAJDdjY2Y5YTNhLTQwYWMtNDU1Yy05ZjA3LTI4ODdhNDIxMDA3MA.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85136" y="5388429"/>
            <a:ext cx="1506864" cy="1342629"/>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8" descr="https://media.licdn.com/mpr/mpr/shrinknp_750_750/AAEAAQAAAAAAAAGcAAAAJDdjY2Y5YTNhLTQwYWMtNDU1Yy05ZjA3LTI4ODdhNDIxMDA3MA.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85136" y="0"/>
            <a:ext cx="1506863" cy="134262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8" descr="https://media.licdn.com/mpr/mpr/shrinknp_750_750/AAEAAQAAAAAAAAGcAAAAJDdjY2Y5YTNhLTQwYWMtNDU1Yy05ZjA3LTI4ODdhNDIxMDA3M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669" y="5663505"/>
            <a:ext cx="1356119" cy="1208314"/>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p:cNvSpPr>
            <a:spLocks noGrp="1"/>
          </p:cNvSpPr>
          <p:nvPr>
            <p:ph type="title"/>
          </p:nvPr>
        </p:nvSpPr>
        <p:spPr>
          <a:xfrm>
            <a:off x="288238" y="337276"/>
            <a:ext cx="10515600" cy="589915"/>
          </a:xfrm>
        </p:spPr>
        <p:txBody>
          <a:bodyPr>
            <a:normAutofit fontScale="90000"/>
          </a:bodyPr>
          <a:lstStyle/>
          <a:p>
            <a:r>
              <a:rPr lang="en-US" b="1" dirty="0" smtClean="0">
                <a:solidFill>
                  <a:schemeClr val="bg1"/>
                </a:solidFill>
              </a:rPr>
              <a:t>Hacker Asset Examples</a:t>
            </a:r>
            <a:endParaRPr lang="en-US" b="1" dirty="0">
              <a:solidFill>
                <a:schemeClr val="bg1"/>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82217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25173" fill="hold"/>
                                        <p:tgtEl>
                                          <p:spTgt spid="2"/>
                                        </p:tgtEl>
                                      </p:cBhvr>
                                    </p:cmd>
                                  </p:childTnLst>
                                </p:cTn>
                              </p:par>
                            </p:childTnLst>
                          </p:cTn>
                        </p:par>
                      </p:childTnLst>
                    </p:cTn>
                  </p:par>
                </p:childTnLst>
              </p:cTn>
              <p:nextCondLst>
                <p:cond evt="onClick" delay="0">
                  <p:tgtEl>
                    <p:spTgt spid="2"/>
                  </p:tgtEl>
                </p:cond>
              </p:nextCondLst>
            </p:seq>
            <p:audio>
              <p:cMediaNode vol="80000">
                <p:cTn id="28" fill="hold" display="0">
                  <p:stCondLst>
                    <p:cond delay="indefinite"/>
                  </p:stCondLst>
                  <p:endCondLst>
                    <p:cond evt="onStopAudio" delay="0">
                      <p:tgtEl>
                        <p:sldTgt/>
                      </p:tgtEl>
                    </p:cond>
                  </p:endCondLst>
                </p:cTn>
                <p:tgtEl>
                  <p:spTgt spid="2"/>
                </p:tgtEl>
              </p:cMediaNode>
            </p:audio>
          </p:childTnLst>
        </p:cTn>
      </p:par>
    </p:tnLst>
    <p:bldLst>
      <p:bldP spid="9" grpId="0"/>
      <p:bldP spid="13"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266"/>
            <a:ext cx="10515600" cy="589915"/>
          </a:xfrm>
        </p:spPr>
        <p:txBody>
          <a:bodyPr>
            <a:normAutofit fontScale="90000"/>
          </a:bodyPr>
          <a:lstStyle/>
          <a:p>
            <a:r>
              <a:rPr lang="en-US" dirty="0"/>
              <a:t>Introduction – </a:t>
            </a:r>
            <a:r>
              <a:rPr lang="en-US" dirty="0" smtClean="0"/>
              <a:t>Hacker Asset Examples</a:t>
            </a:r>
            <a:endParaRPr lang="en-US" dirty="0"/>
          </a:p>
        </p:txBody>
      </p:sp>
      <p:sp>
        <p:nvSpPr>
          <p:cNvPr id="4" name="Slide Number Placeholder 3"/>
          <p:cNvSpPr>
            <a:spLocks noGrp="1"/>
          </p:cNvSpPr>
          <p:nvPr>
            <p:ph type="sldNum" sz="quarter" idx="4294967295"/>
          </p:nvPr>
        </p:nvSpPr>
        <p:spPr/>
        <p:txBody>
          <a:bodyPr/>
          <a:lstStyle/>
          <a:p>
            <a:fld id="{A4E8C9FA-6381-41DF-9A7B-A11F366E8C01}" type="slidenum">
              <a:rPr lang="en-US" smtClean="0"/>
              <a:t>4</a:t>
            </a:fld>
            <a:endParaRPr lang="en-US"/>
          </a:p>
        </p:txBody>
      </p:sp>
      <p:sp>
        <p:nvSpPr>
          <p:cNvPr id="5" name="TextBox 4"/>
          <p:cNvSpPr txBox="1"/>
          <p:nvPr/>
        </p:nvSpPr>
        <p:spPr>
          <a:xfrm>
            <a:off x="-20237" y="3390022"/>
            <a:ext cx="5561223" cy="369332"/>
          </a:xfrm>
          <a:prstGeom prst="rect">
            <a:avLst/>
          </a:prstGeom>
          <a:noFill/>
        </p:spPr>
        <p:txBody>
          <a:bodyPr wrap="square" rtlCol="0">
            <a:spAutoFit/>
          </a:bodyPr>
          <a:lstStyle/>
          <a:p>
            <a:pPr algn="ctr"/>
            <a:r>
              <a:rPr lang="en-US" b="1" dirty="0" smtClean="0">
                <a:cs typeface="Arial" panose="020B0604020202020204" pitchFamily="34" charset="0"/>
              </a:rPr>
              <a:t>Figure </a:t>
            </a:r>
            <a:r>
              <a:rPr lang="en-US" b="1" dirty="0">
                <a:cs typeface="Arial" panose="020B0604020202020204" pitchFamily="34" charset="0"/>
              </a:rPr>
              <a:t>1</a:t>
            </a:r>
            <a:r>
              <a:rPr lang="en-US" b="1" dirty="0" smtClean="0">
                <a:cs typeface="Arial" panose="020B0604020202020204" pitchFamily="34" charset="0"/>
              </a:rPr>
              <a:t>. </a:t>
            </a:r>
            <a:r>
              <a:rPr lang="en-US" b="1" dirty="0">
                <a:cs typeface="Arial" panose="020B0604020202020204" pitchFamily="34" charset="0"/>
              </a:rPr>
              <a:t>F</a:t>
            </a:r>
            <a:r>
              <a:rPr lang="en-US" b="1" dirty="0" smtClean="0">
                <a:cs typeface="Arial" panose="020B0604020202020204" pitchFamily="34" charset="0"/>
              </a:rPr>
              <a:t>orum post with </a:t>
            </a:r>
            <a:r>
              <a:rPr lang="en-US" b="1" u="sng" dirty="0" smtClean="0">
                <a:cs typeface="Arial" panose="020B0604020202020204" pitchFamily="34" charset="0"/>
              </a:rPr>
              <a:t>source code</a:t>
            </a:r>
            <a:r>
              <a:rPr lang="en-US" b="1" u="sng" dirty="0">
                <a:cs typeface="Arial" panose="020B0604020202020204" pitchFamily="34" charset="0"/>
              </a:rPr>
              <a:t> </a:t>
            </a:r>
            <a:r>
              <a:rPr lang="en-US" b="1" dirty="0" smtClean="0">
                <a:cs typeface="Arial" panose="020B0604020202020204" pitchFamily="34" charset="0"/>
              </a:rPr>
              <a:t>to create botnets</a:t>
            </a:r>
          </a:p>
        </p:txBody>
      </p:sp>
      <p:sp>
        <p:nvSpPr>
          <p:cNvPr id="6" name="TextBox 5"/>
          <p:cNvSpPr txBox="1"/>
          <p:nvPr/>
        </p:nvSpPr>
        <p:spPr>
          <a:xfrm>
            <a:off x="5715584" y="3351892"/>
            <a:ext cx="6400417" cy="369332"/>
          </a:xfrm>
          <a:prstGeom prst="rect">
            <a:avLst/>
          </a:prstGeom>
          <a:noFill/>
        </p:spPr>
        <p:txBody>
          <a:bodyPr wrap="square" rtlCol="0">
            <a:spAutoFit/>
          </a:bodyPr>
          <a:lstStyle/>
          <a:p>
            <a:pPr algn="ctr"/>
            <a:r>
              <a:rPr lang="en-US" b="1" dirty="0" smtClean="0"/>
              <a:t>Figure 2. Forum post with </a:t>
            </a:r>
            <a:r>
              <a:rPr lang="en-US" b="1" dirty="0" err="1" smtClean="0"/>
              <a:t>BlackPOS</a:t>
            </a:r>
            <a:r>
              <a:rPr lang="en-US" b="1" dirty="0" smtClean="0"/>
              <a:t> malware </a:t>
            </a:r>
            <a:r>
              <a:rPr lang="en-US" b="1" u="sng" dirty="0" smtClean="0"/>
              <a:t>attachment</a:t>
            </a:r>
            <a:r>
              <a:rPr lang="en-US" b="1" dirty="0" smtClean="0"/>
              <a:t>  </a:t>
            </a:r>
            <a:endParaRPr lang="en-US" b="1" dirty="0"/>
          </a:p>
        </p:txBody>
      </p:sp>
      <p:pic>
        <p:nvPicPr>
          <p:cNvPr id="7" name="Picture 6"/>
          <p:cNvPicPr>
            <a:picLocks noChangeAspect="1"/>
          </p:cNvPicPr>
          <p:nvPr/>
        </p:nvPicPr>
        <p:blipFill rotWithShape="1">
          <a:blip r:embed="rId4"/>
          <a:srcRect r="3948"/>
          <a:stretch/>
        </p:blipFill>
        <p:spPr>
          <a:xfrm>
            <a:off x="6283099" y="606119"/>
            <a:ext cx="5330066" cy="2798419"/>
          </a:xfrm>
          <a:prstGeom prst="rect">
            <a:avLst/>
          </a:prstGeom>
          <a:ln w="19050">
            <a:solidFill>
              <a:schemeClr val="tx1"/>
            </a:solidFill>
          </a:ln>
        </p:spPr>
      </p:pic>
      <p:pic>
        <p:nvPicPr>
          <p:cNvPr id="8" name="Picture 7"/>
          <p:cNvPicPr>
            <a:picLocks noChangeAspect="1"/>
          </p:cNvPicPr>
          <p:nvPr/>
        </p:nvPicPr>
        <p:blipFill>
          <a:blip r:embed="rId5"/>
          <a:stretch>
            <a:fillRect/>
          </a:stretch>
        </p:blipFill>
        <p:spPr>
          <a:xfrm>
            <a:off x="184484" y="606119"/>
            <a:ext cx="4977064" cy="2863286"/>
          </a:xfrm>
          <a:prstGeom prst="rect">
            <a:avLst/>
          </a:prstGeom>
        </p:spPr>
      </p:pic>
      <p:sp>
        <p:nvSpPr>
          <p:cNvPr id="9" name="TextBox 8"/>
          <p:cNvSpPr txBox="1"/>
          <p:nvPr/>
        </p:nvSpPr>
        <p:spPr>
          <a:xfrm>
            <a:off x="3172017" y="6440640"/>
            <a:ext cx="5536144" cy="369332"/>
          </a:xfrm>
          <a:prstGeom prst="rect">
            <a:avLst/>
          </a:prstGeom>
          <a:noFill/>
        </p:spPr>
        <p:txBody>
          <a:bodyPr wrap="square" rtlCol="0">
            <a:spAutoFit/>
          </a:bodyPr>
          <a:lstStyle/>
          <a:p>
            <a:pPr algn="ctr"/>
            <a:r>
              <a:rPr lang="en-US" b="1" dirty="0" smtClean="0">
                <a:cs typeface="Arial" panose="020B0604020202020204" pitchFamily="34" charset="0"/>
              </a:rPr>
              <a:t>Figure 3.  </a:t>
            </a:r>
            <a:r>
              <a:rPr lang="en-US" b="1" u="sng" dirty="0" smtClean="0">
                <a:cs typeface="Arial" panose="020B0604020202020204" pitchFamily="34" charset="0"/>
              </a:rPr>
              <a:t>Tutorial </a:t>
            </a:r>
            <a:r>
              <a:rPr lang="en-US" b="1" dirty="0" smtClean="0">
                <a:cs typeface="Arial" panose="020B0604020202020204" pitchFamily="34" charset="0"/>
              </a:rPr>
              <a:t>on how to create malicious documents</a:t>
            </a:r>
          </a:p>
        </p:txBody>
      </p:sp>
      <p:pic>
        <p:nvPicPr>
          <p:cNvPr id="10" name="Picture 9"/>
          <p:cNvPicPr>
            <a:picLocks noChangeAspect="1"/>
          </p:cNvPicPr>
          <p:nvPr/>
        </p:nvPicPr>
        <p:blipFill rotWithShape="1">
          <a:blip r:embed="rId6"/>
          <a:srcRect t="9198" r="15751"/>
          <a:stretch/>
        </p:blipFill>
        <p:spPr>
          <a:xfrm>
            <a:off x="3260723" y="3758289"/>
            <a:ext cx="5221541" cy="2720798"/>
          </a:xfrm>
          <a:prstGeom prst="rect">
            <a:avLst/>
          </a:prstGeom>
          <a:ln w="19050">
            <a:solidFill>
              <a:schemeClr val="tx1"/>
            </a:solidFill>
          </a:ln>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189404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3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6116" y="320554"/>
            <a:ext cx="4106636" cy="4106636"/>
          </a:xfrm>
          <a:prstGeom prst="rect">
            <a:avLst/>
          </a:prstGeom>
        </p:spPr>
      </p:pic>
      <p:sp>
        <p:nvSpPr>
          <p:cNvPr id="2" name="Title 1"/>
          <p:cNvSpPr>
            <a:spLocks noGrp="1"/>
          </p:cNvSpPr>
          <p:nvPr>
            <p:ph type="title"/>
          </p:nvPr>
        </p:nvSpPr>
        <p:spPr>
          <a:xfrm>
            <a:off x="477191" y="237282"/>
            <a:ext cx="12095747" cy="589915"/>
          </a:xfrm>
        </p:spPr>
        <p:txBody>
          <a:bodyPr>
            <a:normAutofit/>
          </a:bodyPr>
          <a:lstStyle/>
          <a:p>
            <a:r>
              <a:rPr lang="en-US" sz="3600" dirty="0" err="1" smtClean="0"/>
              <a:t>AZSecure</a:t>
            </a:r>
            <a:r>
              <a:rPr lang="en-US" sz="3600" dirty="0" smtClean="0"/>
              <a:t> Hacker Assets Portal System Design and Features</a:t>
            </a:r>
            <a:endParaRPr lang="en-US" sz="3600" dirty="0"/>
          </a:p>
        </p:txBody>
      </p:sp>
      <p:grpSp>
        <p:nvGrpSpPr>
          <p:cNvPr id="5" name="Group 4"/>
          <p:cNvGrpSpPr/>
          <p:nvPr/>
        </p:nvGrpSpPr>
        <p:grpSpPr>
          <a:xfrm>
            <a:off x="3994074" y="4044315"/>
            <a:ext cx="2676549" cy="1555539"/>
            <a:chOff x="2170339" y="1441888"/>
            <a:chExt cx="6981825" cy="4057650"/>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0339" y="1441888"/>
              <a:ext cx="6981825" cy="405765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2309" y="1714382"/>
              <a:ext cx="5297883" cy="3395985"/>
            </a:xfrm>
            <a:prstGeom prst="rect">
              <a:avLst/>
            </a:prstGeom>
          </p:spPr>
        </p:pic>
      </p:grpSp>
      <p:grpSp>
        <p:nvGrpSpPr>
          <p:cNvPr id="8" name="Group 7"/>
          <p:cNvGrpSpPr/>
          <p:nvPr/>
        </p:nvGrpSpPr>
        <p:grpSpPr>
          <a:xfrm>
            <a:off x="3325868" y="4631371"/>
            <a:ext cx="1798747" cy="1269112"/>
            <a:chOff x="661049" y="1707374"/>
            <a:chExt cx="7106623" cy="5014101"/>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1049" y="1707374"/>
              <a:ext cx="7106623" cy="5014101"/>
            </a:xfrm>
            <a:prstGeom prst="rect">
              <a:avLst/>
            </a:prstGeom>
          </p:spPr>
        </p:pic>
        <p:pic>
          <p:nvPicPr>
            <p:cNvPr id="10" name="Picture 9"/>
            <p:cNvPicPr>
              <a:picLocks noChangeAspect="1"/>
            </p:cNvPicPr>
            <p:nvPr/>
          </p:nvPicPr>
          <p:blipFill rotWithShape="1">
            <a:blip r:embed="rId8"/>
            <a:srcRect l="456" r="428"/>
            <a:stretch/>
          </p:blipFill>
          <p:spPr>
            <a:xfrm>
              <a:off x="1302673" y="2032863"/>
              <a:ext cx="5821334" cy="4401187"/>
            </a:xfrm>
            <a:prstGeom prst="rect">
              <a:avLst/>
            </a:prstGeom>
          </p:spPr>
        </p:pic>
      </p:grpSp>
      <p:sp>
        <p:nvSpPr>
          <p:cNvPr id="11" name="TextBox 10"/>
          <p:cNvSpPr txBox="1"/>
          <p:nvPr/>
        </p:nvSpPr>
        <p:spPr>
          <a:xfrm>
            <a:off x="3257140" y="1127523"/>
            <a:ext cx="3420637" cy="461665"/>
          </a:xfrm>
          <a:prstGeom prst="rect">
            <a:avLst/>
          </a:prstGeom>
          <a:noFill/>
        </p:spPr>
        <p:txBody>
          <a:bodyPr wrap="square" rtlCol="0">
            <a:spAutoFit/>
          </a:bodyPr>
          <a:lstStyle/>
          <a:p>
            <a:pPr algn="ctr"/>
            <a:r>
              <a:rPr lang="en-US" sz="2400" b="1" dirty="0" smtClean="0"/>
              <a:t>Web Hosting and Access</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2908" y="1826119"/>
            <a:ext cx="1032401" cy="1032401"/>
          </a:xfrm>
          <a:prstGeom prst="rect">
            <a:avLst/>
          </a:prstGeom>
        </p:spPr>
      </p:pic>
      <p:sp>
        <p:nvSpPr>
          <p:cNvPr id="21" name="TextBox 20"/>
          <p:cNvSpPr txBox="1"/>
          <p:nvPr/>
        </p:nvSpPr>
        <p:spPr>
          <a:xfrm>
            <a:off x="345863" y="1065792"/>
            <a:ext cx="2535887" cy="1107996"/>
          </a:xfrm>
          <a:prstGeom prst="rect">
            <a:avLst/>
          </a:prstGeom>
          <a:noFill/>
        </p:spPr>
        <p:txBody>
          <a:bodyPr wrap="square" rtlCol="0">
            <a:spAutoFit/>
          </a:bodyPr>
          <a:lstStyle/>
          <a:p>
            <a:pPr algn="ctr"/>
            <a:r>
              <a:rPr lang="en-US" sz="2400" b="1" dirty="0" smtClean="0"/>
              <a:t>Data Collection and Analytics</a:t>
            </a:r>
          </a:p>
          <a:p>
            <a:endParaRPr lang="en-US" b="1" dirty="0"/>
          </a:p>
        </p:txBody>
      </p:sp>
      <p:sp>
        <p:nvSpPr>
          <p:cNvPr id="22" name="Rectangle 21"/>
          <p:cNvSpPr/>
          <p:nvPr/>
        </p:nvSpPr>
        <p:spPr>
          <a:xfrm>
            <a:off x="3187111" y="1022915"/>
            <a:ext cx="3474895"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997633" y="1035274"/>
            <a:ext cx="4985820" cy="2482400"/>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32863" y="1016174"/>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latent dirichlet allocati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191" y="3454418"/>
            <a:ext cx="1184598" cy="548385"/>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3943" y="2021189"/>
            <a:ext cx="1032401" cy="1032401"/>
          </a:xfrm>
          <a:prstGeom prst="rect">
            <a:avLst/>
          </a:prstGeom>
        </p:spPr>
      </p:pic>
      <p:pic>
        <p:nvPicPr>
          <p:cNvPr id="2052" name="Picture 4" descr="Image result for Support vector machine"/>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1387" t="14925" r="11477" b="10029"/>
          <a:stretch/>
        </p:blipFill>
        <p:spPr bwMode="auto">
          <a:xfrm>
            <a:off x="1777026" y="3297830"/>
            <a:ext cx="913366" cy="904412"/>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p:cNvSpPr/>
          <p:nvPr/>
        </p:nvSpPr>
        <p:spPr>
          <a:xfrm>
            <a:off x="6997633" y="3726611"/>
            <a:ext cx="4985820" cy="2482400"/>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777007" y="1027259"/>
            <a:ext cx="3544705" cy="461665"/>
          </a:xfrm>
          <a:prstGeom prst="rect">
            <a:avLst/>
          </a:prstGeom>
          <a:noFill/>
        </p:spPr>
        <p:txBody>
          <a:bodyPr wrap="square" rtlCol="0">
            <a:spAutoFit/>
          </a:bodyPr>
          <a:lstStyle/>
          <a:p>
            <a:pPr algn="ctr"/>
            <a:r>
              <a:rPr lang="en-US" sz="2400" b="1" dirty="0" smtClean="0"/>
              <a:t>System Functionalities</a:t>
            </a:r>
          </a:p>
        </p:txBody>
      </p:sp>
      <p:sp>
        <p:nvSpPr>
          <p:cNvPr id="34" name="TextBox 33"/>
          <p:cNvSpPr txBox="1"/>
          <p:nvPr/>
        </p:nvSpPr>
        <p:spPr>
          <a:xfrm>
            <a:off x="7772996" y="3694258"/>
            <a:ext cx="3544705" cy="461665"/>
          </a:xfrm>
          <a:prstGeom prst="rect">
            <a:avLst/>
          </a:prstGeom>
          <a:noFill/>
        </p:spPr>
        <p:txBody>
          <a:bodyPr wrap="square" rtlCol="0">
            <a:spAutoFit/>
          </a:bodyPr>
          <a:lstStyle/>
          <a:p>
            <a:pPr algn="ctr"/>
            <a:r>
              <a:rPr lang="en-US" sz="2400" b="1" dirty="0" smtClean="0"/>
              <a:t>System Analytics</a:t>
            </a:r>
          </a:p>
        </p:txBody>
      </p:sp>
      <p:sp>
        <p:nvSpPr>
          <p:cNvPr id="35" name="Right Arrow 34"/>
          <p:cNvSpPr/>
          <p:nvPr/>
        </p:nvSpPr>
        <p:spPr>
          <a:xfrm>
            <a:off x="6687449" y="1886927"/>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6" name="Right Arrow 35"/>
          <p:cNvSpPr/>
          <p:nvPr/>
        </p:nvSpPr>
        <p:spPr>
          <a:xfrm>
            <a:off x="6683438" y="4818626"/>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7" name="Right Arrow 36"/>
          <p:cNvSpPr/>
          <p:nvPr/>
        </p:nvSpPr>
        <p:spPr>
          <a:xfrm>
            <a:off x="2868026" y="341820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12"/>
          <a:stretch>
            <a:fillRect/>
          </a:stretch>
        </p:blipFill>
        <p:spPr>
          <a:xfrm>
            <a:off x="7252673" y="4186227"/>
            <a:ext cx="1915897" cy="1536332"/>
          </a:xfrm>
          <a:prstGeom prst="rect">
            <a:avLst/>
          </a:prstGeom>
        </p:spPr>
      </p:pic>
      <p:pic>
        <p:nvPicPr>
          <p:cNvPr id="31" name="Picture 30"/>
          <p:cNvPicPr>
            <a:picLocks noChangeAspect="1"/>
          </p:cNvPicPr>
          <p:nvPr/>
        </p:nvPicPr>
        <p:blipFill>
          <a:blip r:embed="rId13"/>
          <a:stretch>
            <a:fillRect/>
          </a:stretch>
        </p:blipFill>
        <p:spPr>
          <a:xfrm>
            <a:off x="9518796" y="4155923"/>
            <a:ext cx="2206792" cy="1563753"/>
          </a:xfrm>
          <a:prstGeom prst="rect">
            <a:avLst/>
          </a:prstGeom>
        </p:spPr>
      </p:pic>
      <p:pic>
        <p:nvPicPr>
          <p:cNvPr id="40" name="Picture 39"/>
          <p:cNvPicPr>
            <a:picLocks noChangeAspect="1"/>
          </p:cNvPicPr>
          <p:nvPr/>
        </p:nvPicPr>
        <p:blipFill rotWithShape="1">
          <a:blip r:embed="rId14"/>
          <a:srcRect l="70191" r="9152" b="18620"/>
          <a:stretch/>
        </p:blipFill>
        <p:spPr>
          <a:xfrm>
            <a:off x="7470070" y="1469539"/>
            <a:ext cx="718889" cy="1676186"/>
          </a:xfrm>
          <a:prstGeom prst="rect">
            <a:avLst/>
          </a:prstGeom>
          <a:ln w="28575">
            <a:solidFill>
              <a:schemeClr val="tx1"/>
            </a:solidFill>
          </a:ln>
        </p:spPr>
      </p:pic>
      <p:pic>
        <p:nvPicPr>
          <p:cNvPr id="2056" name="Picture 8" descr="Image result for searching cybersecurity"/>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8576" t="18003" r="35498"/>
          <a:stretch/>
        </p:blipFill>
        <p:spPr bwMode="auto">
          <a:xfrm>
            <a:off x="8756064" y="1502349"/>
            <a:ext cx="1348431" cy="1602157"/>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Right Arrow 43"/>
          <p:cNvSpPr/>
          <p:nvPr/>
        </p:nvSpPr>
        <p:spPr>
          <a:xfrm rot="5400000">
            <a:off x="1443004" y="307034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5" name="Right Arrow 44"/>
          <p:cNvSpPr/>
          <p:nvPr/>
        </p:nvSpPr>
        <p:spPr>
          <a:xfrm rot="5400000">
            <a:off x="1420111" y="458260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79191" y="4930003"/>
            <a:ext cx="803990" cy="890847"/>
          </a:xfrm>
          <a:prstGeom prst="rect">
            <a:avLst/>
          </a:prstGeom>
        </p:spPr>
      </p:pic>
      <p:sp>
        <p:nvSpPr>
          <p:cNvPr id="49" name="Right Arrow 48"/>
          <p:cNvSpPr/>
          <p:nvPr/>
        </p:nvSpPr>
        <p:spPr>
          <a:xfrm rot="5400000">
            <a:off x="4712376" y="3442387"/>
            <a:ext cx="436299" cy="41663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9" name="TextBox 38"/>
          <p:cNvSpPr txBox="1"/>
          <p:nvPr/>
        </p:nvSpPr>
        <p:spPr>
          <a:xfrm>
            <a:off x="300765" y="4149074"/>
            <a:ext cx="2569934" cy="430887"/>
          </a:xfrm>
          <a:prstGeom prst="rect">
            <a:avLst/>
          </a:prstGeom>
          <a:noFill/>
        </p:spPr>
        <p:txBody>
          <a:bodyPr wrap="none" rtlCol="0">
            <a:spAutoFit/>
          </a:bodyPr>
          <a:lstStyle/>
          <a:p>
            <a:pPr algn="ctr"/>
            <a:r>
              <a:rPr lang="en-US" sz="1100" b="1" dirty="0" smtClean="0"/>
              <a:t>Latent </a:t>
            </a:r>
            <a:r>
              <a:rPr lang="en-US" sz="1100" b="1" dirty="0" err="1" smtClean="0"/>
              <a:t>Dirichlet</a:t>
            </a:r>
            <a:r>
              <a:rPr lang="en-US" sz="1100" b="1" dirty="0" smtClean="0"/>
              <a:t> Allocation (LDA) and </a:t>
            </a:r>
          </a:p>
          <a:p>
            <a:pPr algn="ctr"/>
            <a:r>
              <a:rPr lang="en-US" sz="1100" b="1" dirty="0" smtClean="0"/>
              <a:t>Support Vector Machine (SVM) Analytics</a:t>
            </a:r>
            <a:endParaRPr lang="en-US" sz="1100" b="1" dirty="0"/>
          </a:p>
        </p:txBody>
      </p:sp>
      <p:sp>
        <p:nvSpPr>
          <p:cNvPr id="52" name="TextBox 51"/>
          <p:cNvSpPr txBox="1"/>
          <p:nvPr/>
        </p:nvSpPr>
        <p:spPr>
          <a:xfrm>
            <a:off x="387290" y="5736867"/>
            <a:ext cx="2446504" cy="430887"/>
          </a:xfrm>
          <a:prstGeom prst="rect">
            <a:avLst/>
          </a:prstGeom>
          <a:noFill/>
        </p:spPr>
        <p:txBody>
          <a:bodyPr wrap="none" rtlCol="0">
            <a:spAutoFit/>
          </a:bodyPr>
          <a:lstStyle/>
          <a:p>
            <a:pPr algn="ctr"/>
            <a:r>
              <a:rPr lang="en-US" sz="1100" b="1" dirty="0" smtClean="0"/>
              <a:t>987 tutorials, 15,576 source code, and </a:t>
            </a:r>
          </a:p>
          <a:p>
            <a:pPr algn="ctr"/>
            <a:r>
              <a:rPr lang="en-US" sz="1100" b="1" dirty="0" smtClean="0"/>
              <a:t>14,851 attachments</a:t>
            </a:r>
            <a:endParaRPr lang="en-US" sz="1100" b="1" dirty="0"/>
          </a:p>
        </p:txBody>
      </p:sp>
      <p:sp>
        <p:nvSpPr>
          <p:cNvPr id="53" name="TextBox 52"/>
          <p:cNvSpPr txBox="1"/>
          <p:nvPr/>
        </p:nvSpPr>
        <p:spPr>
          <a:xfrm>
            <a:off x="7407587" y="3146055"/>
            <a:ext cx="873509" cy="307777"/>
          </a:xfrm>
          <a:prstGeom prst="rect">
            <a:avLst/>
          </a:prstGeom>
          <a:noFill/>
        </p:spPr>
        <p:txBody>
          <a:bodyPr wrap="none" rtlCol="0">
            <a:spAutoFit/>
          </a:bodyPr>
          <a:lstStyle/>
          <a:p>
            <a:pPr algn="ctr"/>
            <a:r>
              <a:rPr lang="en-US" sz="1400" b="1" dirty="0" smtClean="0"/>
              <a:t>Browsing</a:t>
            </a:r>
            <a:endParaRPr lang="en-US" sz="1400" b="1" dirty="0"/>
          </a:p>
        </p:txBody>
      </p:sp>
      <p:sp>
        <p:nvSpPr>
          <p:cNvPr id="54" name="TextBox 53"/>
          <p:cNvSpPr txBox="1"/>
          <p:nvPr/>
        </p:nvSpPr>
        <p:spPr>
          <a:xfrm>
            <a:off x="8949128" y="3107067"/>
            <a:ext cx="906659" cy="307777"/>
          </a:xfrm>
          <a:prstGeom prst="rect">
            <a:avLst/>
          </a:prstGeom>
          <a:noFill/>
        </p:spPr>
        <p:txBody>
          <a:bodyPr wrap="none" rtlCol="0">
            <a:spAutoFit/>
          </a:bodyPr>
          <a:lstStyle/>
          <a:p>
            <a:pPr algn="ctr"/>
            <a:r>
              <a:rPr lang="en-US" sz="1400" b="1" dirty="0" smtClean="0"/>
              <a:t>Searching</a:t>
            </a:r>
            <a:endParaRPr lang="en-US" sz="1400" b="1" dirty="0"/>
          </a:p>
        </p:txBody>
      </p:sp>
      <p:sp>
        <p:nvSpPr>
          <p:cNvPr id="55" name="TextBox 54"/>
          <p:cNvSpPr txBox="1"/>
          <p:nvPr/>
        </p:nvSpPr>
        <p:spPr>
          <a:xfrm>
            <a:off x="9529166" y="5726226"/>
            <a:ext cx="2323201" cy="307777"/>
          </a:xfrm>
          <a:prstGeom prst="rect">
            <a:avLst/>
          </a:prstGeom>
          <a:noFill/>
        </p:spPr>
        <p:txBody>
          <a:bodyPr wrap="none" rtlCol="0">
            <a:spAutoFit/>
          </a:bodyPr>
          <a:lstStyle/>
          <a:p>
            <a:pPr algn="ctr"/>
            <a:r>
              <a:rPr lang="en-US" sz="1400" b="1" dirty="0" err="1" smtClean="0"/>
              <a:t>VirusTotal</a:t>
            </a:r>
            <a:r>
              <a:rPr lang="en-US" sz="1400" b="1" dirty="0" smtClean="0"/>
              <a:t> Malware Analysis</a:t>
            </a:r>
            <a:endParaRPr lang="en-US" sz="1400" b="1" dirty="0"/>
          </a:p>
        </p:txBody>
      </p:sp>
      <p:sp>
        <p:nvSpPr>
          <p:cNvPr id="56" name="TextBox 55"/>
          <p:cNvSpPr txBox="1"/>
          <p:nvPr/>
        </p:nvSpPr>
        <p:spPr>
          <a:xfrm>
            <a:off x="7176318" y="5708501"/>
            <a:ext cx="2081211" cy="523220"/>
          </a:xfrm>
          <a:prstGeom prst="rect">
            <a:avLst/>
          </a:prstGeom>
          <a:noFill/>
        </p:spPr>
        <p:txBody>
          <a:bodyPr wrap="none" rtlCol="0">
            <a:spAutoFit/>
          </a:bodyPr>
          <a:lstStyle/>
          <a:p>
            <a:pPr algn="ctr"/>
            <a:r>
              <a:rPr lang="en-US" sz="1400" b="1" dirty="0" smtClean="0"/>
              <a:t>Cyber Threat Intelligence </a:t>
            </a:r>
          </a:p>
          <a:p>
            <a:pPr algn="ctr"/>
            <a:r>
              <a:rPr lang="en-US" sz="1400" b="1" dirty="0" smtClean="0"/>
              <a:t>Dashboard</a:t>
            </a:r>
            <a:endParaRPr lang="en-US" sz="1400" b="1" dirty="0"/>
          </a:p>
        </p:txBody>
      </p:sp>
      <p:sp>
        <p:nvSpPr>
          <p:cNvPr id="57" name="TextBox 56"/>
          <p:cNvSpPr txBox="1"/>
          <p:nvPr/>
        </p:nvSpPr>
        <p:spPr>
          <a:xfrm>
            <a:off x="10496676" y="3110607"/>
            <a:ext cx="1175002" cy="307777"/>
          </a:xfrm>
          <a:prstGeom prst="rect">
            <a:avLst/>
          </a:prstGeom>
          <a:noFill/>
        </p:spPr>
        <p:txBody>
          <a:bodyPr wrap="none" rtlCol="0">
            <a:spAutoFit/>
          </a:bodyPr>
          <a:lstStyle/>
          <a:p>
            <a:pPr algn="ctr"/>
            <a:r>
              <a:rPr lang="en-US" sz="1400" b="1" dirty="0" smtClean="0"/>
              <a:t>Downloading</a:t>
            </a:r>
            <a:endParaRPr lang="en-US" sz="1400" b="1" dirty="0"/>
          </a:p>
        </p:txBody>
      </p:sp>
      <p:pic>
        <p:nvPicPr>
          <p:cNvPr id="2062" name="Picture 14" descr="Image result for downloading ima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96550" y="1741993"/>
            <a:ext cx="1232785" cy="1232785"/>
          </a:xfrm>
          <a:prstGeom prst="rect">
            <a:avLst/>
          </a:prstGeom>
          <a:noFill/>
          <a:extLst>
            <a:ext uri="{909E8E84-426E-40dd-AFC4-6F175D3DCCD1}">
              <a14:hiddenFill xmlns="" xmlns:a14="http://schemas.microsoft.com/office/drawing/2010/main">
                <a:solidFill>
                  <a:srgbClr val="FFFFFF"/>
                </a:solidFill>
              </a14:hiddenFill>
            </a:ext>
          </a:extLst>
        </p:spPr>
      </p:pic>
      <p:sp>
        <p:nvSpPr>
          <p:cNvPr id="60" name="TextBox 59"/>
          <p:cNvSpPr txBox="1"/>
          <p:nvPr/>
        </p:nvSpPr>
        <p:spPr>
          <a:xfrm>
            <a:off x="1647467" y="6235920"/>
            <a:ext cx="8897067" cy="461665"/>
          </a:xfrm>
          <a:prstGeom prst="rect">
            <a:avLst/>
          </a:prstGeom>
          <a:noFill/>
        </p:spPr>
        <p:txBody>
          <a:bodyPr wrap="square" rtlCol="0">
            <a:spAutoFit/>
          </a:bodyPr>
          <a:lstStyle/>
          <a:p>
            <a:pPr algn="ctr"/>
            <a:r>
              <a:rPr lang="en-US" sz="2400" b="1" dirty="0" smtClean="0">
                <a:cs typeface="Arial" panose="020B0604020202020204" pitchFamily="34" charset="0"/>
              </a:rPr>
              <a:t>Figure 5.  </a:t>
            </a:r>
            <a:r>
              <a:rPr lang="en-US" sz="2400" b="1" u="sng" dirty="0" err="1" smtClean="0">
                <a:cs typeface="Arial" panose="020B0604020202020204" pitchFamily="34" charset="0"/>
              </a:rPr>
              <a:t>AZSecure</a:t>
            </a:r>
            <a:r>
              <a:rPr lang="en-US" sz="2400" b="1" u="sng" dirty="0" smtClean="0">
                <a:cs typeface="Arial" panose="020B0604020202020204" pitchFamily="34" charset="0"/>
              </a:rPr>
              <a:t> Hacker Assets Portal System Design and Features</a:t>
            </a:r>
            <a:endParaRPr lang="en-US" sz="2400" b="1" dirty="0" smtClean="0">
              <a:cs typeface="Arial" panose="020B0604020202020204" pitchFamily="34" charset="0"/>
            </a:endParaRPr>
          </a:p>
        </p:txBody>
      </p:sp>
      <p:sp>
        <p:nvSpPr>
          <p:cNvPr id="43" name="Rectangle 42"/>
          <p:cNvSpPr/>
          <p:nvPr/>
        </p:nvSpPr>
        <p:spPr>
          <a:xfrm>
            <a:off x="6974448" y="3704636"/>
            <a:ext cx="5023886" cy="25270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00454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8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A4E8C9FA-6381-41DF-9A7B-A11F366E8C01}" type="slidenum">
              <a:rPr lang="en-US" smtClean="0"/>
              <a:t>6</a:t>
            </a:fld>
            <a:endParaRPr lang="en-US"/>
          </a:p>
        </p:txBody>
      </p:sp>
      <p:sp>
        <p:nvSpPr>
          <p:cNvPr id="7" name="Title 1"/>
          <p:cNvSpPr>
            <a:spLocks noGrp="1"/>
          </p:cNvSpPr>
          <p:nvPr>
            <p:ph type="title"/>
          </p:nvPr>
        </p:nvSpPr>
        <p:spPr>
          <a:xfrm>
            <a:off x="838200" y="1160441"/>
            <a:ext cx="11353800" cy="589915"/>
          </a:xfrm>
        </p:spPr>
        <p:txBody>
          <a:bodyPr>
            <a:normAutofit fontScale="90000"/>
          </a:bodyPr>
          <a:lstStyle/>
          <a:p>
            <a:r>
              <a:rPr lang="en-US" dirty="0" err="1" smtClean="0"/>
              <a:t>AZSecure</a:t>
            </a:r>
            <a:r>
              <a:rPr lang="en-US" dirty="0" smtClean="0"/>
              <a:t> Hacker Assets Portal – Data Testbed</a:t>
            </a:r>
            <a:endParaRPr lang="en-US" dirty="0"/>
          </a:p>
        </p:txBody>
      </p:sp>
      <p:graphicFrame>
        <p:nvGraphicFramePr>
          <p:cNvPr id="2" name="Table 1"/>
          <p:cNvGraphicFramePr>
            <a:graphicFrameLocks noGrp="1"/>
          </p:cNvGraphicFramePr>
          <p:nvPr>
            <p:extLst/>
          </p:nvPr>
        </p:nvGraphicFramePr>
        <p:xfrm>
          <a:off x="780435" y="2236371"/>
          <a:ext cx="10573365" cy="2773680"/>
        </p:xfrm>
        <a:graphic>
          <a:graphicData uri="http://schemas.openxmlformats.org/drawingml/2006/table">
            <a:tbl>
              <a:tblPr firstRow="1" bandRow="1">
                <a:tableStyleId>{5940675A-B579-460E-94D1-54222C63F5DA}</a:tableStyleId>
              </a:tblPr>
              <a:tblGrid>
                <a:gridCol w="1073214">
                  <a:extLst>
                    <a:ext uri="{9D8B030D-6E8A-4147-A177-3AD203B41FA5}">
                      <a16:colId xmlns:a16="http://schemas.microsoft.com/office/drawing/2014/main" val="20000"/>
                    </a:ext>
                  </a:extLst>
                </a:gridCol>
                <a:gridCol w="1026858">
                  <a:extLst>
                    <a:ext uri="{9D8B030D-6E8A-4147-A177-3AD203B41FA5}">
                      <a16:colId xmlns:a16="http://schemas.microsoft.com/office/drawing/2014/main" val="20001"/>
                    </a:ext>
                  </a:extLst>
                </a:gridCol>
                <a:gridCol w="2337118">
                  <a:extLst>
                    <a:ext uri="{9D8B030D-6E8A-4147-A177-3AD203B41FA5}">
                      <a16:colId xmlns:a16="http://schemas.microsoft.com/office/drawing/2014/main" val="20002"/>
                    </a:ext>
                  </a:extLst>
                </a:gridCol>
                <a:gridCol w="1040892">
                  <a:extLst>
                    <a:ext uri="{9D8B030D-6E8A-4147-A177-3AD203B41FA5}">
                      <a16:colId xmlns:a16="http://schemas.microsoft.com/office/drawing/2014/main" val="20003"/>
                    </a:ext>
                  </a:extLst>
                </a:gridCol>
                <a:gridCol w="1093553">
                  <a:extLst>
                    <a:ext uri="{9D8B030D-6E8A-4147-A177-3AD203B41FA5}">
                      <a16:colId xmlns:a16="http://schemas.microsoft.com/office/drawing/2014/main" val="20004"/>
                    </a:ext>
                  </a:extLst>
                </a:gridCol>
                <a:gridCol w="1238865">
                  <a:extLst>
                    <a:ext uri="{9D8B030D-6E8A-4147-A177-3AD203B41FA5}">
                      <a16:colId xmlns:a16="http://schemas.microsoft.com/office/drawing/2014/main" val="20005"/>
                    </a:ext>
                  </a:extLst>
                </a:gridCol>
                <a:gridCol w="1337187">
                  <a:extLst>
                    <a:ext uri="{9D8B030D-6E8A-4147-A177-3AD203B41FA5}">
                      <a16:colId xmlns:a16="http://schemas.microsoft.com/office/drawing/2014/main" val="20006"/>
                    </a:ext>
                  </a:extLst>
                </a:gridCol>
                <a:gridCol w="1425678">
                  <a:extLst>
                    <a:ext uri="{9D8B030D-6E8A-4147-A177-3AD203B41FA5}">
                      <a16:colId xmlns:a16="http://schemas.microsoft.com/office/drawing/2014/main" val="20007"/>
                    </a:ext>
                  </a:extLst>
                </a:gridCol>
              </a:tblGrid>
              <a:tr h="145428">
                <a:tc>
                  <a:txBody>
                    <a:bodyPr/>
                    <a:lstStyle/>
                    <a:p>
                      <a:pPr algn="ctr"/>
                      <a:r>
                        <a:rPr lang="en-US" sz="1600" b="1" dirty="0" smtClean="0"/>
                        <a:t>Forum </a:t>
                      </a:r>
                      <a:endParaRPr lang="en-US" sz="1600" b="1" dirty="0"/>
                    </a:p>
                  </a:txBody>
                  <a:tcPr anchor="ctr"/>
                </a:tc>
                <a:tc>
                  <a:txBody>
                    <a:bodyPr/>
                    <a:lstStyle/>
                    <a:p>
                      <a:pPr algn="ctr"/>
                      <a:r>
                        <a:rPr lang="en-US" sz="1600" b="1" dirty="0" smtClean="0"/>
                        <a:t>Language</a:t>
                      </a:r>
                      <a:endParaRPr lang="en-US" sz="1600" b="1" dirty="0"/>
                    </a:p>
                  </a:txBody>
                  <a:tcPr anchor="ctr"/>
                </a:tc>
                <a:tc>
                  <a:txBody>
                    <a:bodyPr/>
                    <a:lstStyle/>
                    <a:p>
                      <a:pPr algn="ctr"/>
                      <a:r>
                        <a:rPr lang="en-US" sz="1600" b="1" dirty="0" smtClean="0"/>
                        <a:t>Date Range</a:t>
                      </a:r>
                      <a:endParaRPr lang="en-US" sz="1600" b="1" dirty="0"/>
                    </a:p>
                  </a:txBody>
                  <a:tcPr anchor="ctr"/>
                </a:tc>
                <a:tc>
                  <a:txBody>
                    <a:bodyPr/>
                    <a:lstStyle/>
                    <a:p>
                      <a:pPr algn="ctr"/>
                      <a:r>
                        <a:rPr lang="en-US" sz="1600" b="1" dirty="0" smtClean="0"/>
                        <a:t># of Posts</a:t>
                      </a:r>
                      <a:endParaRPr lang="en-US" sz="1600" b="1" dirty="0"/>
                    </a:p>
                  </a:txBody>
                  <a:tcPr anchor="ctr"/>
                </a:tc>
                <a:tc>
                  <a:txBody>
                    <a:bodyPr/>
                    <a:lstStyle/>
                    <a:p>
                      <a:pPr algn="ctr"/>
                      <a:r>
                        <a:rPr lang="en-US" sz="1600" b="1" dirty="0" smtClean="0"/>
                        <a:t># of Members</a:t>
                      </a:r>
                      <a:endParaRPr lang="en-US" sz="1600" b="1" dirty="0"/>
                    </a:p>
                  </a:txBody>
                  <a:tcPr anchor="ctr"/>
                </a:tc>
                <a:tc>
                  <a:txBody>
                    <a:bodyPr/>
                    <a:lstStyle/>
                    <a:p>
                      <a:pPr algn="ctr"/>
                      <a:r>
                        <a:rPr lang="en-US" sz="1600" b="1" dirty="0" smtClean="0"/>
                        <a:t># of source code</a:t>
                      </a:r>
                      <a:endParaRPr lang="en-US" sz="1600" b="1" dirty="0"/>
                    </a:p>
                  </a:txBody>
                  <a:tcPr anchor="ctr"/>
                </a:tc>
                <a:tc>
                  <a:txBody>
                    <a:bodyPr/>
                    <a:lstStyle/>
                    <a:p>
                      <a:pPr algn="ctr"/>
                      <a:r>
                        <a:rPr lang="en-US" sz="1600" b="1" dirty="0" smtClean="0"/>
                        <a:t># of attachments</a:t>
                      </a:r>
                      <a:endParaRPr lang="en-US" sz="1600" b="1" dirty="0"/>
                    </a:p>
                  </a:txBody>
                  <a:tcPr anchor="ctr"/>
                </a:tc>
                <a:tc>
                  <a:txBody>
                    <a:bodyPr/>
                    <a:lstStyle/>
                    <a:p>
                      <a:pPr algn="ctr"/>
                      <a:r>
                        <a:rPr lang="en-US" sz="1600" b="1" dirty="0" smtClean="0"/>
                        <a:t># of tutorials</a:t>
                      </a:r>
                      <a:endParaRPr lang="en-US" sz="1600" b="1" dirty="0"/>
                    </a:p>
                  </a:txBody>
                  <a:tcPr anchor="ctr"/>
                </a:tc>
                <a:extLst>
                  <a:ext uri="{0D108BD9-81ED-4DB2-BD59-A6C34878D82A}">
                    <a16:rowId xmlns:a16="http://schemas.microsoft.com/office/drawing/2014/main" val="10000"/>
                  </a:ext>
                </a:extLst>
              </a:tr>
              <a:tr h="181784">
                <a:tc>
                  <a:txBody>
                    <a:bodyPr/>
                    <a:lstStyle/>
                    <a:p>
                      <a:pPr algn="ctr"/>
                      <a:r>
                        <a:rPr lang="en-US" sz="1800" dirty="0" err="1" smtClean="0"/>
                        <a:t>OpenSC</a:t>
                      </a:r>
                      <a:endParaRPr lang="en-US" sz="1800" dirty="0"/>
                    </a:p>
                  </a:txBody>
                  <a:tcPr/>
                </a:tc>
                <a:tc>
                  <a:txBody>
                    <a:bodyPr/>
                    <a:lstStyle/>
                    <a:p>
                      <a:pPr algn="ctr"/>
                      <a:r>
                        <a:rPr lang="en-US" sz="1800" dirty="0" smtClean="0"/>
                        <a:t>English</a:t>
                      </a:r>
                      <a:endParaRPr lang="en-US" sz="1800" dirty="0"/>
                    </a:p>
                  </a:txBody>
                  <a:tcPr/>
                </a:tc>
                <a:tc>
                  <a:txBody>
                    <a:bodyPr/>
                    <a:lstStyle/>
                    <a:p>
                      <a:pPr algn="ctr"/>
                      <a:r>
                        <a:rPr lang="en-US" sz="1600" dirty="0" smtClean="0"/>
                        <a:t>02/07/2005-02/21/2016</a:t>
                      </a:r>
                      <a:endParaRPr lang="en-US" sz="1600" dirty="0"/>
                    </a:p>
                  </a:txBody>
                  <a:tcPr anchor="ctr"/>
                </a:tc>
                <a:tc>
                  <a:txBody>
                    <a:bodyPr/>
                    <a:lstStyle/>
                    <a:p>
                      <a:pPr algn="ctr"/>
                      <a:r>
                        <a:rPr lang="en-US" sz="1800" dirty="0" smtClean="0"/>
                        <a:t>124,993</a:t>
                      </a:r>
                      <a:endParaRPr lang="en-US" sz="1800" dirty="0"/>
                    </a:p>
                  </a:txBody>
                  <a:tcPr/>
                </a:tc>
                <a:tc>
                  <a:txBody>
                    <a:bodyPr/>
                    <a:lstStyle/>
                    <a:p>
                      <a:pPr algn="ctr"/>
                      <a:r>
                        <a:rPr lang="en-US" sz="1800" dirty="0" smtClean="0"/>
                        <a:t>6,796</a:t>
                      </a:r>
                      <a:endParaRPr lang="en-US" sz="1800" dirty="0"/>
                    </a:p>
                  </a:txBody>
                  <a:tcPr/>
                </a:tc>
                <a:tc>
                  <a:txBody>
                    <a:bodyPr/>
                    <a:lstStyle/>
                    <a:p>
                      <a:pPr algn="ctr"/>
                      <a:r>
                        <a:rPr lang="en-US" sz="1800" dirty="0" smtClean="0"/>
                        <a:t>2,590</a:t>
                      </a:r>
                      <a:endParaRPr lang="en-US" sz="1800" dirty="0"/>
                    </a:p>
                  </a:txBody>
                  <a:tcPr/>
                </a:tc>
                <a:tc>
                  <a:txBody>
                    <a:bodyPr/>
                    <a:lstStyle/>
                    <a:p>
                      <a:pPr algn="ctr"/>
                      <a:r>
                        <a:rPr lang="en-US" sz="1800" dirty="0" smtClean="0"/>
                        <a:t>2,349</a:t>
                      </a:r>
                      <a:endParaRPr lang="en-US" sz="1800" dirty="0"/>
                    </a:p>
                  </a:txBody>
                  <a:tcPr/>
                </a:tc>
                <a:tc>
                  <a:txBody>
                    <a:bodyPr/>
                    <a:lstStyle/>
                    <a:p>
                      <a:pPr algn="ctr"/>
                      <a:r>
                        <a:rPr lang="en-US" sz="1800" dirty="0" smtClean="0"/>
                        <a:t>628</a:t>
                      </a:r>
                      <a:endParaRPr lang="en-US" sz="1800" dirty="0"/>
                    </a:p>
                  </a:txBody>
                  <a:tcPr/>
                </a:tc>
                <a:extLst>
                  <a:ext uri="{0D108BD9-81ED-4DB2-BD59-A6C34878D82A}">
                    <a16:rowId xmlns:a16="http://schemas.microsoft.com/office/drawing/2014/main" val="10001"/>
                  </a:ext>
                </a:extLst>
              </a:tr>
              <a:tr h="181784">
                <a:tc>
                  <a:txBody>
                    <a:bodyPr/>
                    <a:lstStyle/>
                    <a:p>
                      <a:pPr algn="ctr"/>
                      <a:r>
                        <a:rPr lang="en-US" sz="1800" dirty="0" err="1" smtClean="0"/>
                        <a:t>Xeksec</a:t>
                      </a:r>
                      <a:endParaRPr lang="en-US" sz="1800" dirty="0"/>
                    </a:p>
                  </a:txBody>
                  <a:tcPr/>
                </a:tc>
                <a:tc>
                  <a:txBody>
                    <a:bodyPr/>
                    <a:lstStyle/>
                    <a:p>
                      <a:pPr algn="ctr"/>
                      <a:r>
                        <a:rPr lang="en-US" sz="1800" dirty="0" smtClean="0"/>
                        <a:t>Russian</a:t>
                      </a:r>
                      <a:endParaRPr lang="en-US" sz="1800" dirty="0"/>
                    </a:p>
                  </a:txBody>
                  <a:tcPr/>
                </a:tc>
                <a:tc>
                  <a:txBody>
                    <a:bodyPr/>
                    <a:lstStyle/>
                    <a:p>
                      <a:pPr algn="ctr"/>
                      <a:r>
                        <a:rPr lang="en-US" sz="1600" dirty="0" smtClean="0"/>
                        <a:t>07/07/2007- 9/15/2015</a:t>
                      </a:r>
                      <a:endParaRPr lang="en-US" sz="1600" dirty="0"/>
                    </a:p>
                  </a:txBody>
                  <a:tcPr anchor="ctr"/>
                </a:tc>
                <a:tc>
                  <a:txBody>
                    <a:bodyPr/>
                    <a:lstStyle/>
                    <a:p>
                      <a:pPr algn="ctr"/>
                      <a:r>
                        <a:rPr lang="en-US" sz="1800" dirty="0" smtClean="0"/>
                        <a:t>62,316</a:t>
                      </a:r>
                      <a:endParaRPr lang="en-US" sz="1800" dirty="0"/>
                    </a:p>
                  </a:txBody>
                  <a:tcPr/>
                </a:tc>
                <a:tc>
                  <a:txBody>
                    <a:bodyPr/>
                    <a:lstStyle/>
                    <a:p>
                      <a:pPr algn="ctr"/>
                      <a:r>
                        <a:rPr lang="en-US" sz="1800" dirty="0" smtClean="0"/>
                        <a:t>18,462</a:t>
                      </a:r>
                      <a:endParaRPr lang="en-US" sz="1800" dirty="0"/>
                    </a:p>
                  </a:txBody>
                  <a:tcPr/>
                </a:tc>
                <a:tc>
                  <a:txBody>
                    <a:bodyPr/>
                    <a:lstStyle/>
                    <a:p>
                      <a:pPr algn="ctr"/>
                      <a:r>
                        <a:rPr lang="en-US" sz="1800" dirty="0" smtClean="0"/>
                        <a:t>2,456</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40</a:t>
                      </a:r>
                      <a:endParaRPr lang="en-US" sz="1800" dirty="0"/>
                    </a:p>
                  </a:txBody>
                  <a:tcPr/>
                </a:tc>
                <a:extLst>
                  <a:ext uri="{0D108BD9-81ED-4DB2-BD59-A6C34878D82A}">
                    <a16:rowId xmlns:a16="http://schemas.microsoft.com/office/drawing/2014/main" val="10002"/>
                  </a:ext>
                </a:extLst>
              </a:tr>
              <a:tr h="181784">
                <a:tc>
                  <a:txBody>
                    <a:bodyPr/>
                    <a:lstStyle/>
                    <a:p>
                      <a:pPr algn="ctr"/>
                      <a:r>
                        <a:rPr lang="en-US" sz="1800" dirty="0" err="1" smtClean="0"/>
                        <a:t>Ashiyane</a:t>
                      </a:r>
                      <a:endParaRPr lang="en-US" sz="1800" dirty="0"/>
                    </a:p>
                  </a:txBody>
                  <a:tcPr/>
                </a:tc>
                <a:tc>
                  <a:txBody>
                    <a:bodyPr/>
                    <a:lstStyle/>
                    <a:p>
                      <a:pPr algn="ctr"/>
                      <a:r>
                        <a:rPr lang="en-US" sz="1800" dirty="0" smtClean="0"/>
                        <a:t>Arabic</a:t>
                      </a:r>
                      <a:endParaRPr lang="en-US" sz="1800" dirty="0"/>
                    </a:p>
                  </a:txBody>
                  <a:tcPr/>
                </a:tc>
                <a:tc>
                  <a:txBody>
                    <a:bodyPr/>
                    <a:lstStyle/>
                    <a:p>
                      <a:pPr algn="ctr"/>
                      <a:r>
                        <a:rPr lang="en-US" sz="1600" dirty="0" smtClean="0"/>
                        <a:t>5/30/2003</a:t>
                      </a:r>
                      <a:r>
                        <a:rPr lang="en-US" sz="1600" baseline="0" dirty="0" smtClean="0"/>
                        <a:t> – 9/24/2016</a:t>
                      </a:r>
                      <a:endParaRPr lang="en-US" sz="1600" dirty="0"/>
                    </a:p>
                  </a:txBody>
                  <a:tcPr anchor="ctr"/>
                </a:tc>
                <a:tc>
                  <a:txBody>
                    <a:bodyPr/>
                    <a:lstStyle/>
                    <a:p>
                      <a:pPr algn="ctr"/>
                      <a:r>
                        <a:rPr lang="en-US" sz="1800" dirty="0" smtClean="0"/>
                        <a:t>34,247</a:t>
                      </a:r>
                      <a:endParaRPr lang="en-US" sz="1800" dirty="0"/>
                    </a:p>
                  </a:txBody>
                  <a:tcPr/>
                </a:tc>
                <a:tc>
                  <a:txBody>
                    <a:bodyPr/>
                    <a:lstStyle/>
                    <a:p>
                      <a:pPr algn="ctr"/>
                      <a:r>
                        <a:rPr lang="en-US" sz="1800" dirty="0" smtClean="0"/>
                        <a:t>6,406</a:t>
                      </a:r>
                      <a:endParaRPr lang="en-US" sz="1800" dirty="0"/>
                    </a:p>
                  </a:txBody>
                  <a:tcPr/>
                </a:tc>
                <a:tc>
                  <a:txBody>
                    <a:bodyPr/>
                    <a:lstStyle/>
                    <a:p>
                      <a:pPr algn="ctr"/>
                      <a:r>
                        <a:rPr lang="en-US" sz="1800" dirty="0" smtClean="0"/>
                        <a:t>5,958</a:t>
                      </a:r>
                      <a:endParaRPr lang="en-US" sz="1800" dirty="0"/>
                    </a:p>
                  </a:txBody>
                  <a:tcPr/>
                </a:tc>
                <a:tc>
                  <a:txBody>
                    <a:bodyPr/>
                    <a:lstStyle/>
                    <a:p>
                      <a:pPr algn="ctr"/>
                      <a:r>
                        <a:rPr lang="en-US" sz="1800" dirty="0" smtClean="0"/>
                        <a:t>10,086</a:t>
                      </a:r>
                      <a:endParaRPr lang="en-US" sz="1800" dirty="0"/>
                    </a:p>
                  </a:txBody>
                  <a:tcPr/>
                </a:tc>
                <a:tc>
                  <a:txBody>
                    <a:bodyPr/>
                    <a:lstStyle/>
                    <a:p>
                      <a:pPr algn="ctr"/>
                      <a:r>
                        <a:rPr lang="en-US" sz="1800" dirty="0" smtClean="0"/>
                        <a:t>80</a:t>
                      </a:r>
                      <a:endParaRPr lang="en-US" sz="1800" dirty="0"/>
                    </a:p>
                  </a:txBody>
                  <a:tcPr/>
                </a:tc>
                <a:extLst>
                  <a:ext uri="{0D108BD9-81ED-4DB2-BD59-A6C34878D82A}">
                    <a16:rowId xmlns:a16="http://schemas.microsoft.com/office/drawing/2014/main" val="10003"/>
                  </a:ext>
                </a:extLst>
              </a:tr>
              <a:tr h="181784">
                <a:tc>
                  <a:txBody>
                    <a:bodyPr/>
                    <a:lstStyle/>
                    <a:p>
                      <a:pPr algn="ctr"/>
                      <a:r>
                        <a:rPr lang="en-US" sz="1800" dirty="0" smtClean="0"/>
                        <a:t>tuts4you</a:t>
                      </a:r>
                      <a:endParaRPr lang="en-US" sz="1800" dirty="0"/>
                    </a:p>
                  </a:txBody>
                  <a:tcPr/>
                </a:tc>
                <a:tc>
                  <a:txBody>
                    <a:bodyPr/>
                    <a:lstStyle/>
                    <a:p>
                      <a:pPr algn="ctr"/>
                      <a:r>
                        <a:rPr lang="en-US" sz="1800" dirty="0" smtClean="0"/>
                        <a:t>English</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6/10/2006</a:t>
                      </a:r>
                      <a:r>
                        <a:rPr lang="en-US" sz="1600" baseline="0" dirty="0" smtClean="0"/>
                        <a:t> – 10/31/2016</a:t>
                      </a:r>
                      <a:endParaRPr lang="en-US" sz="1600" dirty="0" smtClean="0"/>
                    </a:p>
                  </a:txBody>
                  <a:tcPr anchor="ctr"/>
                </a:tc>
                <a:tc>
                  <a:txBody>
                    <a:bodyPr/>
                    <a:lstStyle/>
                    <a:p>
                      <a:pPr algn="ctr"/>
                      <a:r>
                        <a:rPr lang="en-US" sz="1800" dirty="0" smtClean="0"/>
                        <a:t>40,666</a:t>
                      </a:r>
                      <a:endParaRPr lang="en-US" sz="1800" dirty="0"/>
                    </a:p>
                  </a:txBody>
                  <a:tcPr/>
                </a:tc>
                <a:tc>
                  <a:txBody>
                    <a:bodyPr/>
                    <a:lstStyle/>
                    <a:p>
                      <a:pPr algn="ctr"/>
                      <a:r>
                        <a:rPr lang="en-US" sz="1800" dirty="0" smtClean="0"/>
                        <a:t>2,539</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2,206</a:t>
                      </a:r>
                      <a:endParaRPr lang="en-US" sz="1800" dirty="0"/>
                    </a:p>
                  </a:txBody>
                  <a:tcPr/>
                </a:tc>
                <a:tc>
                  <a:txBody>
                    <a:bodyPr/>
                    <a:lstStyle/>
                    <a:p>
                      <a:pPr algn="ctr"/>
                      <a:r>
                        <a:rPr lang="en-US" sz="1800" dirty="0" smtClean="0"/>
                        <a:t>38</a:t>
                      </a:r>
                      <a:endParaRPr lang="en-US" sz="1800" dirty="0"/>
                    </a:p>
                  </a:txBody>
                  <a:tcPr/>
                </a:tc>
                <a:extLst>
                  <a:ext uri="{0D108BD9-81ED-4DB2-BD59-A6C34878D82A}">
                    <a16:rowId xmlns:a16="http://schemas.microsoft.com/office/drawing/2014/main" val="10004"/>
                  </a:ext>
                </a:extLst>
              </a:tr>
              <a:tr h="181784">
                <a:tc>
                  <a:txBody>
                    <a:bodyPr/>
                    <a:lstStyle/>
                    <a:p>
                      <a:pPr algn="ctr"/>
                      <a:r>
                        <a:rPr lang="en-US" sz="1800" dirty="0" err="1" smtClean="0"/>
                        <a:t>exelab</a:t>
                      </a:r>
                      <a:endParaRPr lang="en-US" sz="1800" dirty="0"/>
                    </a:p>
                  </a:txBody>
                  <a:tcPr/>
                </a:tc>
                <a:tc>
                  <a:txBody>
                    <a:bodyPr/>
                    <a:lstStyle/>
                    <a:p>
                      <a:pPr algn="ctr"/>
                      <a:r>
                        <a:rPr lang="en-US" sz="1800" dirty="0" smtClean="0"/>
                        <a:t>Russian</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8/25/2008</a:t>
                      </a:r>
                      <a:r>
                        <a:rPr lang="en-US" sz="1600" baseline="0" dirty="0" smtClean="0"/>
                        <a:t> – 10/27/2016</a:t>
                      </a:r>
                      <a:endParaRPr lang="en-US" sz="1600" dirty="0" smtClean="0"/>
                    </a:p>
                  </a:txBody>
                  <a:tcPr anchor="ctr"/>
                </a:tc>
                <a:tc>
                  <a:txBody>
                    <a:bodyPr/>
                    <a:lstStyle/>
                    <a:p>
                      <a:pPr algn="ctr"/>
                      <a:r>
                        <a:rPr lang="en-US" sz="1800" dirty="0" smtClean="0"/>
                        <a:t>328,477</a:t>
                      </a:r>
                      <a:endParaRPr lang="en-US" sz="1800" dirty="0"/>
                    </a:p>
                  </a:txBody>
                  <a:tcPr/>
                </a:tc>
                <a:tc>
                  <a:txBody>
                    <a:bodyPr/>
                    <a:lstStyle/>
                    <a:p>
                      <a:pPr algn="ctr"/>
                      <a:r>
                        <a:rPr lang="en-US" sz="1800" dirty="0" smtClean="0"/>
                        <a:t>13,289</a:t>
                      </a:r>
                      <a:endParaRPr lang="en-US" sz="1800" dirty="0"/>
                    </a:p>
                  </a:txBody>
                  <a:tcPr/>
                </a:tc>
                <a:tc>
                  <a:txBody>
                    <a:bodyPr/>
                    <a:lstStyle/>
                    <a:p>
                      <a:pPr algn="ctr"/>
                      <a:r>
                        <a:rPr lang="en-US" sz="1800" dirty="0" smtClean="0"/>
                        <a:t>4,572</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628</a:t>
                      </a:r>
                      <a:endParaRPr lang="en-US" sz="1800" dirty="0"/>
                    </a:p>
                  </a:txBody>
                  <a:tcPr/>
                </a:tc>
                <a:extLst>
                  <a:ext uri="{0D108BD9-81ED-4DB2-BD59-A6C34878D82A}">
                    <a16:rowId xmlns:a16="http://schemas.microsoft.com/office/drawing/2014/main" val="10005"/>
                  </a:ext>
                </a:extLst>
              </a:tr>
              <a:tr h="181784">
                <a:tc>
                  <a:txBody>
                    <a:bodyPr/>
                    <a:lstStyle/>
                    <a:p>
                      <a:pPr algn="ctr"/>
                      <a:r>
                        <a:rPr lang="en-US" sz="1800" b="1" dirty="0" smtClean="0">
                          <a:solidFill>
                            <a:srgbClr val="FF0000"/>
                          </a:solidFill>
                        </a:rPr>
                        <a:t>Total:</a:t>
                      </a:r>
                      <a:endParaRPr lang="en-US" sz="1800" b="1" dirty="0">
                        <a:solidFill>
                          <a:srgbClr val="FF0000"/>
                        </a:solidFill>
                      </a:endParaRPr>
                    </a:p>
                  </a:txBody>
                  <a:tcPr/>
                </a:tc>
                <a:tc>
                  <a:txBody>
                    <a:bodyPr/>
                    <a:lstStyle/>
                    <a:p>
                      <a:pPr algn="ctr"/>
                      <a:r>
                        <a:rPr lang="en-US" sz="1800" b="1" dirty="0" smtClean="0">
                          <a:solidFill>
                            <a:srgbClr val="FF0000"/>
                          </a:solidFill>
                        </a:rPr>
                        <a:t>-</a:t>
                      </a:r>
                      <a:endParaRPr lang="en-US" sz="1800" b="1"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02/07/2005- 10/31/2016</a:t>
                      </a:r>
                    </a:p>
                  </a:txBody>
                  <a:tcPr anchor="ctr"/>
                </a:tc>
                <a:tc>
                  <a:txBody>
                    <a:bodyPr/>
                    <a:lstStyle/>
                    <a:p>
                      <a:pPr algn="ctr"/>
                      <a:r>
                        <a:rPr lang="en-US" sz="1800" b="1" dirty="0" smtClean="0">
                          <a:solidFill>
                            <a:srgbClr val="FF0000"/>
                          </a:solidFill>
                        </a:rPr>
                        <a:t>590,699</a:t>
                      </a:r>
                      <a:endParaRPr lang="en-US" sz="1800" b="1" dirty="0">
                        <a:solidFill>
                          <a:srgbClr val="FF0000"/>
                        </a:solidFill>
                      </a:endParaRPr>
                    </a:p>
                  </a:txBody>
                  <a:tcPr/>
                </a:tc>
                <a:tc>
                  <a:txBody>
                    <a:bodyPr/>
                    <a:lstStyle/>
                    <a:p>
                      <a:pPr algn="ctr"/>
                      <a:r>
                        <a:rPr lang="en-US" sz="1800" b="1" dirty="0" smtClean="0">
                          <a:solidFill>
                            <a:srgbClr val="FF0000"/>
                          </a:solidFill>
                        </a:rPr>
                        <a:t>47,492</a:t>
                      </a:r>
                      <a:endParaRPr lang="en-US" sz="1800" b="1" dirty="0">
                        <a:solidFill>
                          <a:srgbClr val="FF0000"/>
                        </a:solidFill>
                      </a:endParaRPr>
                    </a:p>
                  </a:txBody>
                  <a:tcPr/>
                </a:tc>
                <a:tc>
                  <a:txBody>
                    <a:bodyPr/>
                    <a:lstStyle/>
                    <a:p>
                      <a:pPr algn="ctr"/>
                      <a:r>
                        <a:rPr lang="en-US" sz="1800" b="1" dirty="0" smtClean="0">
                          <a:solidFill>
                            <a:srgbClr val="FF0000"/>
                          </a:solidFill>
                        </a:rPr>
                        <a:t>15,576</a:t>
                      </a:r>
                      <a:endParaRPr lang="en-US" sz="1800" b="1" dirty="0">
                        <a:solidFill>
                          <a:srgbClr val="FF0000"/>
                        </a:solidFill>
                      </a:endParaRPr>
                    </a:p>
                  </a:txBody>
                  <a:tcPr/>
                </a:tc>
                <a:tc>
                  <a:txBody>
                    <a:bodyPr/>
                    <a:lstStyle/>
                    <a:p>
                      <a:pPr algn="ctr"/>
                      <a:r>
                        <a:rPr lang="en-US" sz="1800" b="1" dirty="0" smtClean="0">
                          <a:solidFill>
                            <a:srgbClr val="FF0000"/>
                          </a:solidFill>
                        </a:rPr>
                        <a:t>14,851</a:t>
                      </a:r>
                      <a:endParaRPr lang="en-US" sz="1800" b="1" dirty="0">
                        <a:solidFill>
                          <a:srgbClr val="FF0000"/>
                        </a:solidFill>
                      </a:endParaRPr>
                    </a:p>
                  </a:txBody>
                  <a:tcPr/>
                </a:tc>
                <a:tc>
                  <a:txBody>
                    <a:bodyPr/>
                    <a:lstStyle/>
                    <a:p>
                      <a:pPr algn="ctr"/>
                      <a:r>
                        <a:rPr lang="en-US" sz="1800" b="1" dirty="0" smtClean="0">
                          <a:solidFill>
                            <a:srgbClr val="FF0000"/>
                          </a:solidFill>
                        </a:rPr>
                        <a:t>987</a:t>
                      </a:r>
                      <a:endParaRPr lang="en-US" sz="1800" b="1" dirty="0">
                        <a:solidFill>
                          <a:srgbClr val="FF0000"/>
                        </a:solidFill>
                      </a:endParaRPr>
                    </a:p>
                  </a:txBody>
                  <a:tcPr/>
                </a:tc>
                <a:extLst>
                  <a:ext uri="{0D108BD9-81ED-4DB2-BD59-A6C34878D82A}">
                    <a16:rowId xmlns:a16="http://schemas.microsoft.com/office/drawing/2014/main" val="10006"/>
                  </a:ext>
                </a:extLst>
              </a:tr>
            </a:tbl>
          </a:graphicData>
        </a:graphic>
      </p:graphicFrame>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602665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8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A4E8C9FA-6381-41DF-9A7B-A11F366E8C01}" type="slidenum">
              <a:rPr lang="en-US" smtClean="0"/>
              <a:t>7</a:t>
            </a:fld>
            <a:endParaRPr lang="en-US"/>
          </a:p>
        </p:txBody>
      </p:sp>
      <p:sp>
        <p:nvSpPr>
          <p:cNvPr id="7" name="Title 1"/>
          <p:cNvSpPr>
            <a:spLocks noGrp="1"/>
          </p:cNvSpPr>
          <p:nvPr>
            <p:ph type="title"/>
          </p:nvPr>
        </p:nvSpPr>
        <p:spPr>
          <a:xfrm>
            <a:off x="1107358" y="921854"/>
            <a:ext cx="11353800" cy="589915"/>
          </a:xfrm>
        </p:spPr>
        <p:txBody>
          <a:bodyPr>
            <a:normAutofit/>
          </a:bodyPr>
          <a:lstStyle/>
          <a:p>
            <a:r>
              <a:rPr lang="en-US" sz="3600" dirty="0" err="1" smtClean="0"/>
              <a:t>AZSecure</a:t>
            </a:r>
            <a:r>
              <a:rPr lang="en-US" sz="3600" dirty="0" smtClean="0"/>
              <a:t> Hacker Assets Portal – Data Mining Approach</a:t>
            </a:r>
            <a:endParaRPr lang="en-US" sz="3600" dirty="0"/>
          </a:p>
        </p:txBody>
      </p:sp>
      <p:graphicFrame>
        <p:nvGraphicFramePr>
          <p:cNvPr id="9" name="Content Placeholder 4"/>
          <p:cNvGraphicFramePr>
            <a:graphicFrameLocks/>
          </p:cNvGraphicFramePr>
          <p:nvPr>
            <p:extLst/>
          </p:nvPr>
        </p:nvGraphicFramePr>
        <p:xfrm>
          <a:off x="6654032" y="2133498"/>
          <a:ext cx="4307819" cy="2690796"/>
        </p:xfrm>
        <a:graphic>
          <a:graphicData uri="http://schemas.openxmlformats.org/drawingml/2006/table">
            <a:tbl>
              <a:tblPr firstRow="1" bandRow="1">
                <a:tableStyleId>{5940675A-B579-460E-94D1-54222C63F5DA}</a:tableStyleId>
              </a:tblPr>
              <a:tblGrid>
                <a:gridCol w="1047955">
                  <a:extLst>
                    <a:ext uri="{9D8B030D-6E8A-4147-A177-3AD203B41FA5}">
                      <a16:colId xmlns:a16="http://schemas.microsoft.com/office/drawing/2014/main" val="20000"/>
                    </a:ext>
                  </a:extLst>
                </a:gridCol>
                <a:gridCol w="922338">
                  <a:extLst>
                    <a:ext uri="{9D8B030D-6E8A-4147-A177-3AD203B41FA5}">
                      <a16:colId xmlns:a16="http://schemas.microsoft.com/office/drawing/2014/main" val="20001"/>
                    </a:ext>
                  </a:extLst>
                </a:gridCol>
                <a:gridCol w="949280">
                  <a:extLst>
                    <a:ext uri="{9D8B030D-6E8A-4147-A177-3AD203B41FA5}">
                      <a16:colId xmlns:a16="http://schemas.microsoft.com/office/drawing/2014/main" val="20002"/>
                    </a:ext>
                  </a:extLst>
                </a:gridCol>
                <a:gridCol w="692604">
                  <a:extLst>
                    <a:ext uri="{9D8B030D-6E8A-4147-A177-3AD203B41FA5}">
                      <a16:colId xmlns:a16="http://schemas.microsoft.com/office/drawing/2014/main" val="20003"/>
                    </a:ext>
                  </a:extLst>
                </a:gridCol>
                <a:gridCol w="695642">
                  <a:extLst>
                    <a:ext uri="{9D8B030D-6E8A-4147-A177-3AD203B41FA5}">
                      <a16:colId xmlns:a16="http://schemas.microsoft.com/office/drawing/2014/main" val="20004"/>
                    </a:ext>
                  </a:extLst>
                </a:gridCol>
              </a:tblGrid>
              <a:tr h="592124">
                <a:tc>
                  <a:txBody>
                    <a:bodyPr/>
                    <a:lstStyle/>
                    <a:p>
                      <a:pPr algn="ctr"/>
                      <a:r>
                        <a:rPr lang="en-US" sz="1400" b="1" dirty="0" smtClean="0"/>
                        <a:t>Algorithm</a:t>
                      </a:r>
                      <a:endParaRPr lang="en-US" sz="1400" b="1" dirty="0"/>
                    </a:p>
                  </a:txBody>
                  <a:tcPr anchor="ctr"/>
                </a:tc>
                <a:tc>
                  <a:txBody>
                    <a:bodyPr/>
                    <a:lstStyle/>
                    <a:p>
                      <a:pPr algn="ctr"/>
                      <a:r>
                        <a:rPr lang="en-US" sz="1400" b="1" dirty="0" smtClean="0"/>
                        <a:t>Accuracy</a:t>
                      </a:r>
                      <a:endParaRPr lang="en-US" sz="1400" b="1" dirty="0"/>
                    </a:p>
                  </a:txBody>
                  <a:tcPr anchor="ctr"/>
                </a:tc>
                <a:tc>
                  <a:txBody>
                    <a:bodyPr/>
                    <a:lstStyle/>
                    <a:p>
                      <a:pPr algn="ctr"/>
                      <a:r>
                        <a:rPr lang="en-US" sz="1400" b="1" dirty="0" smtClean="0"/>
                        <a:t>Precision</a:t>
                      </a:r>
                      <a:endParaRPr lang="en-US" sz="1400" b="1" dirty="0"/>
                    </a:p>
                  </a:txBody>
                  <a:tcPr anchor="ctr"/>
                </a:tc>
                <a:tc>
                  <a:txBody>
                    <a:bodyPr/>
                    <a:lstStyle/>
                    <a:p>
                      <a:pPr algn="ctr"/>
                      <a:r>
                        <a:rPr lang="en-US" sz="1400" b="1" dirty="0" smtClean="0"/>
                        <a:t>Recall</a:t>
                      </a:r>
                      <a:endParaRPr lang="en-US" sz="1400" b="1" dirty="0"/>
                    </a:p>
                  </a:txBody>
                  <a:tcPr anchor="ctr"/>
                </a:tc>
                <a:tc>
                  <a:txBody>
                    <a:bodyPr/>
                    <a:lstStyle/>
                    <a:p>
                      <a:pPr algn="ctr"/>
                      <a:r>
                        <a:rPr lang="en-US" sz="1400" b="1" dirty="0" smtClean="0"/>
                        <a:t>F1</a:t>
                      </a:r>
                      <a:endParaRPr lang="en-US" sz="1400" b="1" dirty="0"/>
                    </a:p>
                  </a:txBody>
                  <a:tcPr anchor="ctr"/>
                </a:tc>
                <a:extLst>
                  <a:ext uri="{0D108BD9-81ED-4DB2-BD59-A6C34878D82A}">
                    <a16:rowId xmlns:a16="http://schemas.microsoft.com/office/drawing/2014/main" val="10000"/>
                  </a:ext>
                </a:extLst>
              </a:tr>
              <a:tr h="348308">
                <a:tc>
                  <a:txBody>
                    <a:bodyPr/>
                    <a:lstStyle/>
                    <a:p>
                      <a:pPr algn="ctr"/>
                      <a:r>
                        <a:rPr lang="en-US" sz="1600" b="1" dirty="0" smtClean="0"/>
                        <a:t>SVM</a:t>
                      </a:r>
                      <a:endParaRPr lang="en-US" sz="1600" b="1" dirty="0"/>
                    </a:p>
                  </a:txBody>
                  <a:tcPr anchor="ctr"/>
                </a:tc>
                <a:tc>
                  <a:txBody>
                    <a:bodyPr/>
                    <a:lstStyle/>
                    <a:p>
                      <a:pPr algn="ctr"/>
                      <a:r>
                        <a:rPr lang="en-US" sz="1600" b="1" dirty="0" smtClean="0"/>
                        <a:t>98.20</a:t>
                      </a:r>
                      <a:endParaRPr lang="en-US" sz="1600" b="1" dirty="0"/>
                    </a:p>
                  </a:txBody>
                  <a:tcPr anchor="ctr"/>
                </a:tc>
                <a:tc>
                  <a:txBody>
                    <a:bodyPr/>
                    <a:lstStyle/>
                    <a:p>
                      <a:pPr algn="ctr"/>
                      <a:r>
                        <a:rPr lang="en-US" sz="1600" b="1" dirty="0" smtClean="0"/>
                        <a:t>96.36</a:t>
                      </a:r>
                      <a:endParaRPr lang="en-US" sz="1600" b="1" dirty="0"/>
                    </a:p>
                  </a:txBody>
                  <a:tcPr anchor="ctr"/>
                </a:tc>
                <a:tc>
                  <a:txBody>
                    <a:bodyPr/>
                    <a:lstStyle/>
                    <a:p>
                      <a:pPr algn="ctr"/>
                      <a:r>
                        <a:rPr lang="en-US" sz="1600" b="1" dirty="0" smtClean="0"/>
                        <a:t>98.20</a:t>
                      </a:r>
                      <a:endParaRPr lang="en-US" sz="1600" b="1" dirty="0"/>
                    </a:p>
                  </a:txBody>
                  <a:tcPr anchor="ctr"/>
                </a:tc>
                <a:tc>
                  <a:txBody>
                    <a:bodyPr/>
                    <a:lstStyle/>
                    <a:p>
                      <a:pPr algn="ctr"/>
                      <a:r>
                        <a:rPr lang="en-US" sz="1600" b="1" dirty="0" smtClean="0"/>
                        <a:t>98.28</a:t>
                      </a:r>
                    </a:p>
                  </a:txBody>
                  <a:tcPr anchor="ctr"/>
                </a:tc>
                <a:extLst>
                  <a:ext uri="{0D108BD9-81ED-4DB2-BD59-A6C34878D82A}">
                    <a16:rowId xmlns:a16="http://schemas.microsoft.com/office/drawing/2014/main" val="10001"/>
                  </a:ext>
                </a:extLst>
              </a:tr>
              <a:tr h="592124">
                <a:tc>
                  <a:txBody>
                    <a:bodyPr/>
                    <a:lstStyle/>
                    <a:p>
                      <a:pPr algn="ctr"/>
                      <a:r>
                        <a:rPr lang="en-US" sz="1600" dirty="0" smtClean="0"/>
                        <a:t>k-Nearest</a:t>
                      </a:r>
                      <a:r>
                        <a:rPr lang="en-US" sz="1600" baseline="0" dirty="0" smtClean="0"/>
                        <a:t> Neighbor</a:t>
                      </a:r>
                      <a:endParaRPr lang="en-US" sz="1600" dirty="0"/>
                    </a:p>
                  </a:txBody>
                  <a:tcPr anchor="ctr"/>
                </a:tc>
                <a:tc>
                  <a:txBody>
                    <a:bodyPr/>
                    <a:lstStyle/>
                    <a:p>
                      <a:pPr algn="ctr"/>
                      <a:r>
                        <a:rPr lang="en-US" sz="1600" dirty="0" smtClean="0"/>
                        <a:t>64.00</a:t>
                      </a:r>
                      <a:endParaRPr lang="en-US" sz="1600" dirty="0"/>
                    </a:p>
                  </a:txBody>
                  <a:tcPr anchor="ctr"/>
                </a:tc>
                <a:tc>
                  <a:txBody>
                    <a:bodyPr/>
                    <a:lstStyle/>
                    <a:p>
                      <a:pPr algn="ctr"/>
                      <a:r>
                        <a:rPr lang="en-US" sz="1600" dirty="0" smtClean="0"/>
                        <a:t>83.47</a:t>
                      </a:r>
                      <a:endParaRPr lang="en-US" sz="1600" dirty="0"/>
                    </a:p>
                  </a:txBody>
                  <a:tcPr anchor="ctr"/>
                </a:tc>
                <a:tc>
                  <a:txBody>
                    <a:bodyPr/>
                    <a:lstStyle/>
                    <a:p>
                      <a:pPr algn="ctr"/>
                      <a:r>
                        <a:rPr lang="en-US" sz="1600" dirty="0" smtClean="0"/>
                        <a:t>64.00</a:t>
                      </a:r>
                      <a:endParaRPr lang="en-US" sz="1600" dirty="0"/>
                    </a:p>
                  </a:txBody>
                  <a:tcPr anchor="ctr"/>
                </a:tc>
                <a:tc>
                  <a:txBody>
                    <a:bodyPr/>
                    <a:lstStyle/>
                    <a:p>
                      <a:pPr algn="ctr"/>
                      <a:r>
                        <a:rPr lang="en-US" sz="1600" dirty="0" smtClean="0"/>
                        <a:t>72.24</a:t>
                      </a:r>
                    </a:p>
                  </a:txBody>
                  <a:tcPr anchor="ctr"/>
                </a:tc>
                <a:extLst>
                  <a:ext uri="{0D108BD9-81ED-4DB2-BD59-A6C34878D82A}">
                    <a16:rowId xmlns:a16="http://schemas.microsoft.com/office/drawing/2014/main" val="10002"/>
                  </a:ext>
                </a:extLst>
              </a:tr>
              <a:tr h="348308">
                <a:tc>
                  <a:txBody>
                    <a:bodyPr/>
                    <a:lstStyle/>
                    <a:p>
                      <a:pPr algn="ctr"/>
                      <a:r>
                        <a:rPr lang="en-US" sz="1600" dirty="0" smtClean="0"/>
                        <a:t>Naïve Bayes</a:t>
                      </a:r>
                      <a:endParaRPr lang="en-US" sz="1600" dirty="0"/>
                    </a:p>
                  </a:txBody>
                  <a:tcPr anchor="ctr"/>
                </a:tc>
                <a:tc>
                  <a:txBody>
                    <a:bodyPr/>
                    <a:lstStyle/>
                    <a:p>
                      <a:pPr algn="ctr"/>
                      <a:r>
                        <a:rPr lang="en-US" sz="1600" dirty="0" smtClean="0"/>
                        <a:t>86.00</a:t>
                      </a:r>
                      <a:endParaRPr lang="en-US" sz="1600" dirty="0"/>
                    </a:p>
                  </a:txBody>
                  <a:tcPr anchor="ctr"/>
                </a:tc>
                <a:tc>
                  <a:txBody>
                    <a:bodyPr/>
                    <a:lstStyle/>
                    <a:p>
                      <a:pPr algn="ctr"/>
                      <a:r>
                        <a:rPr lang="en-US" sz="1600" dirty="0" smtClean="0"/>
                        <a:t>88.57</a:t>
                      </a:r>
                    </a:p>
                  </a:txBody>
                  <a:tcPr anchor="ctr"/>
                </a:tc>
                <a:tc>
                  <a:txBody>
                    <a:bodyPr/>
                    <a:lstStyle/>
                    <a:p>
                      <a:pPr algn="ctr"/>
                      <a:r>
                        <a:rPr lang="en-US" sz="1600" dirty="0" smtClean="0"/>
                        <a:t>86.00</a:t>
                      </a:r>
                      <a:endParaRPr lang="en-US" sz="1600" dirty="0"/>
                    </a:p>
                  </a:txBody>
                  <a:tcPr anchor="ctr"/>
                </a:tc>
                <a:tc>
                  <a:txBody>
                    <a:bodyPr/>
                    <a:lstStyle/>
                    <a:p>
                      <a:pPr algn="ctr"/>
                      <a:r>
                        <a:rPr lang="en-US" sz="1600" dirty="0" smtClean="0"/>
                        <a:t>87.26</a:t>
                      </a:r>
                      <a:endParaRPr lang="en-US" sz="1600" dirty="0"/>
                    </a:p>
                  </a:txBody>
                  <a:tcPr anchor="ctr"/>
                </a:tc>
                <a:extLst>
                  <a:ext uri="{0D108BD9-81ED-4DB2-BD59-A6C34878D82A}">
                    <a16:rowId xmlns:a16="http://schemas.microsoft.com/office/drawing/2014/main" val="10003"/>
                  </a:ext>
                </a:extLst>
              </a:tr>
              <a:tr h="348308">
                <a:tc>
                  <a:txBody>
                    <a:bodyPr/>
                    <a:lstStyle/>
                    <a:p>
                      <a:pPr algn="ctr"/>
                      <a:r>
                        <a:rPr lang="en-US" sz="1600" dirty="0" smtClean="0"/>
                        <a:t>Decision Tree</a:t>
                      </a:r>
                      <a:endParaRPr lang="en-US" sz="1600" dirty="0"/>
                    </a:p>
                  </a:txBody>
                  <a:tcPr anchor="ctr"/>
                </a:tc>
                <a:tc>
                  <a:txBody>
                    <a:bodyPr/>
                    <a:lstStyle/>
                    <a:p>
                      <a:pPr algn="ctr"/>
                      <a:r>
                        <a:rPr lang="en-US" sz="1600" dirty="0" smtClean="0"/>
                        <a:t>82.60</a:t>
                      </a:r>
                      <a:endParaRPr lang="en-US" sz="1600" dirty="0"/>
                    </a:p>
                  </a:txBody>
                  <a:tcPr anchor="ctr"/>
                </a:tc>
                <a:tc>
                  <a:txBody>
                    <a:bodyPr/>
                    <a:lstStyle/>
                    <a:p>
                      <a:pPr algn="ctr"/>
                      <a:r>
                        <a:rPr lang="en-US" sz="1600" dirty="0" smtClean="0"/>
                        <a:t>86.41</a:t>
                      </a:r>
                    </a:p>
                  </a:txBody>
                  <a:tcPr anchor="ctr"/>
                </a:tc>
                <a:tc>
                  <a:txBody>
                    <a:bodyPr/>
                    <a:lstStyle/>
                    <a:p>
                      <a:pPr algn="ctr"/>
                      <a:r>
                        <a:rPr lang="en-US" sz="1600" dirty="0" smtClean="0"/>
                        <a:t>82.60</a:t>
                      </a:r>
                    </a:p>
                  </a:txBody>
                  <a:tcPr anchor="ctr"/>
                </a:tc>
                <a:tc>
                  <a:txBody>
                    <a:bodyPr/>
                    <a:lstStyle/>
                    <a:p>
                      <a:pPr algn="ctr"/>
                      <a:r>
                        <a:rPr lang="en-US" sz="1600" dirty="0" smtClean="0"/>
                        <a:t>84.42</a:t>
                      </a:r>
                      <a:endParaRPr lang="en-US" sz="1600" dirty="0"/>
                    </a:p>
                  </a:txBody>
                  <a:tcPr anchor="ct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a:blip r:embed="rId5"/>
          <a:stretch>
            <a:fillRect/>
          </a:stretch>
        </p:blipFill>
        <p:spPr>
          <a:xfrm>
            <a:off x="1463829" y="1982839"/>
            <a:ext cx="4353873" cy="3171940"/>
          </a:xfrm>
          <a:prstGeom prst="rect">
            <a:avLst/>
          </a:prstGeom>
        </p:spPr>
      </p:pic>
      <p:sp>
        <p:nvSpPr>
          <p:cNvPr id="12" name="Rectangle 11"/>
          <p:cNvSpPr/>
          <p:nvPr/>
        </p:nvSpPr>
        <p:spPr>
          <a:xfrm>
            <a:off x="3011582" y="3361727"/>
            <a:ext cx="2681006" cy="753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55064" y="2133499"/>
            <a:ext cx="706787" cy="2690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22605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1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51" y="0"/>
            <a:ext cx="10972801" cy="609600"/>
          </a:xfrm>
        </p:spPr>
        <p:txBody>
          <a:bodyPr>
            <a:normAutofit fontScale="90000"/>
          </a:bodyPr>
          <a:lstStyle/>
          <a:p>
            <a:pPr algn="ctr"/>
            <a:r>
              <a:rPr lang="en-US" dirty="0" smtClean="0"/>
              <a:t>Hacker Assets Portal V2.0 – Overview</a:t>
            </a:r>
            <a:endParaRPr lang="en-US" dirty="0"/>
          </a:p>
        </p:txBody>
      </p:sp>
      <p:sp>
        <p:nvSpPr>
          <p:cNvPr id="4" name="Slide Number Placeholder 3"/>
          <p:cNvSpPr>
            <a:spLocks noGrp="1"/>
          </p:cNvSpPr>
          <p:nvPr>
            <p:ph type="sldNum" sz="quarter" idx="4294967295"/>
          </p:nvPr>
        </p:nvSpPr>
        <p:spPr/>
        <p:txBody>
          <a:bodyPr/>
          <a:lstStyle/>
          <a:p>
            <a:fld id="{EED52553-B058-46A8-80FD-FCB8F898C0C8}" type="slidenum">
              <a:rPr lang="en-US" smtClean="0"/>
              <a:t>8</a:t>
            </a:fld>
            <a:endParaRPr lang="en-US"/>
          </a:p>
        </p:txBody>
      </p:sp>
      <p:pic>
        <p:nvPicPr>
          <p:cNvPr id="5" name="Picture 4"/>
          <p:cNvPicPr>
            <a:picLocks noChangeAspect="1"/>
          </p:cNvPicPr>
          <p:nvPr/>
        </p:nvPicPr>
        <p:blipFill rotWithShape="1">
          <a:blip r:embed="rId5"/>
          <a:srcRect b="24830"/>
          <a:stretch/>
        </p:blipFill>
        <p:spPr>
          <a:xfrm>
            <a:off x="101273" y="892942"/>
            <a:ext cx="6110649" cy="2274728"/>
          </a:xfrm>
          <a:prstGeom prst="rect">
            <a:avLst/>
          </a:prstGeom>
          <a:ln w="12700">
            <a:solidFill>
              <a:schemeClr val="tx1"/>
            </a:solidFill>
          </a:ln>
        </p:spPr>
      </p:pic>
      <p:sp>
        <p:nvSpPr>
          <p:cNvPr id="3" name="TextBox 2"/>
          <p:cNvSpPr txBox="1"/>
          <p:nvPr/>
        </p:nvSpPr>
        <p:spPr>
          <a:xfrm>
            <a:off x="-28230" y="588143"/>
            <a:ext cx="6688039" cy="307777"/>
          </a:xfrm>
          <a:prstGeom prst="rect">
            <a:avLst/>
          </a:prstGeom>
          <a:noFill/>
        </p:spPr>
        <p:txBody>
          <a:bodyPr wrap="square" rtlCol="0">
            <a:spAutoFit/>
          </a:bodyPr>
          <a:lstStyle/>
          <a:p>
            <a:r>
              <a:rPr lang="en-US" sz="1400" smtClean="0">
                <a:solidFill>
                  <a:srgbClr val="C00000"/>
                </a:solidFill>
              </a:rPr>
              <a:t>(a) Home page, linking to (b &amp; c) </a:t>
            </a:r>
            <a:r>
              <a:rPr lang="en-US" sz="1400" b="1" smtClean="0">
                <a:solidFill>
                  <a:srgbClr val="C00000"/>
                </a:solidFill>
              </a:rPr>
              <a:t>Assets</a:t>
            </a:r>
            <a:r>
              <a:rPr lang="en-US" sz="1400" smtClean="0">
                <a:solidFill>
                  <a:srgbClr val="C00000"/>
                </a:solidFill>
              </a:rPr>
              <a:t>, (d) </a:t>
            </a:r>
            <a:r>
              <a:rPr lang="en-US" sz="1400" b="1" smtClean="0">
                <a:solidFill>
                  <a:srgbClr val="C00000"/>
                </a:solidFill>
              </a:rPr>
              <a:t>Dashboard</a:t>
            </a:r>
            <a:r>
              <a:rPr lang="en-US" sz="1400" smtClean="0">
                <a:solidFill>
                  <a:srgbClr val="C00000"/>
                </a:solidFill>
              </a:rPr>
              <a:t>, and (e) </a:t>
            </a:r>
            <a:r>
              <a:rPr lang="en-US" sz="1400" b="1" smtClean="0">
                <a:solidFill>
                  <a:srgbClr val="C00000"/>
                </a:solidFill>
              </a:rPr>
              <a:t>Malware Families</a:t>
            </a:r>
            <a:r>
              <a:rPr lang="en-US" sz="1400" smtClean="0">
                <a:solidFill>
                  <a:srgbClr val="C00000"/>
                </a:solidFill>
              </a:rPr>
              <a:t>:</a:t>
            </a:r>
            <a:endParaRPr lang="en-US" sz="1400">
              <a:solidFill>
                <a:srgbClr val="C00000"/>
              </a:solidFill>
            </a:endParaRPr>
          </a:p>
        </p:txBody>
      </p:sp>
      <p:grpSp>
        <p:nvGrpSpPr>
          <p:cNvPr id="26" name="Group 25"/>
          <p:cNvGrpSpPr/>
          <p:nvPr/>
        </p:nvGrpSpPr>
        <p:grpSpPr>
          <a:xfrm>
            <a:off x="2055549" y="2493142"/>
            <a:ext cx="3750017" cy="1920240"/>
            <a:chOff x="3046412" y="1934267"/>
            <a:chExt cx="4065735" cy="2203613"/>
          </a:xfrm>
        </p:grpSpPr>
        <p:pic>
          <p:nvPicPr>
            <p:cNvPr id="9" name="Picture 8"/>
            <p:cNvPicPr>
              <a:picLocks noChangeAspect="1"/>
            </p:cNvPicPr>
            <p:nvPr/>
          </p:nvPicPr>
          <p:blipFill>
            <a:blip r:embed="rId6"/>
            <a:stretch>
              <a:fillRect/>
            </a:stretch>
          </p:blipFill>
          <p:spPr>
            <a:xfrm>
              <a:off x="3046412" y="1943320"/>
              <a:ext cx="4065735" cy="2194560"/>
            </a:xfrm>
            <a:prstGeom prst="rect">
              <a:avLst/>
            </a:prstGeom>
            <a:ln w="12700">
              <a:solidFill>
                <a:schemeClr val="tx1"/>
              </a:solidFill>
            </a:ln>
          </p:spPr>
        </p:pic>
        <p:sp>
          <p:nvSpPr>
            <p:cNvPr id="24" name="Rectangle 23"/>
            <p:cNvSpPr/>
            <p:nvPr/>
          </p:nvSpPr>
          <p:spPr>
            <a:xfrm>
              <a:off x="5002626" y="1934267"/>
              <a:ext cx="228600" cy="12097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3275865" y="3990736"/>
            <a:ext cx="4107623" cy="2464807"/>
            <a:chOff x="4620151" y="4101878"/>
            <a:chExt cx="4106553" cy="2464807"/>
          </a:xfrm>
        </p:grpSpPr>
        <p:pic>
          <p:nvPicPr>
            <p:cNvPr id="14" name="Picture 13"/>
            <p:cNvPicPr>
              <a:picLocks noChangeAspect="1"/>
            </p:cNvPicPr>
            <p:nvPr/>
          </p:nvPicPr>
          <p:blipFill>
            <a:blip r:embed="rId7"/>
            <a:stretch>
              <a:fillRect/>
            </a:stretch>
          </p:blipFill>
          <p:spPr>
            <a:xfrm>
              <a:off x="4620151" y="4101878"/>
              <a:ext cx="4106553" cy="2464807"/>
            </a:xfrm>
            <a:prstGeom prst="rect">
              <a:avLst/>
            </a:prstGeom>
            <a:ln w="12700">
              <a:solidFill>
                <a:schemeClr val="tx1"/>
              </a:solidFill>
            </a:ln>
          </p:spPr>
        </p:pic>
        <p:sp>
          <p:nvSpPr>
            <p:cNvPr id="29" name="Rectangle 28"/>
            <p:cNvSpPr/>
            <p:nvPr/>
          </p:nvSpPr>
          <p:spPr>
            <a:xfrm>
              <a:off x="4634534" y="4787451"/>
              <a:ext cx="36576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42287" y="3339230"/>
            <a:ext cx="2134156" cy="738664"/>
          </a:xfrm>
          <a:prstGeom prst="rect">
            <a:avLst/>
          </a:prstGeom>
          <a:noFill/>
        </p:spPr>
        <p:txBody>
          <a:bodyPr wrap="square" rtlCol="0">
            <a:spAutoFit/>
          </a:bodyPr>
          <a:lstStyle/>
          <a:p>
            <a:pPr algn="r"/>
            <a:r>
              <a:rPr lang="en-US" sz="1400" smtClean="0">
                <a:solidFill>
                  <a:srgbClr val="C00000"/>
                </a:solidFill>
              </a:rPr>
              <a:t>(b) </a:t>
            </a:r>
            <a:r>
              <a:rPr lang="en-US" sz="1400" b="1" smtClean="0">
                <a:solidFill>
                  <a:srgbClr val="C00000"/>
                </a:solidFill>
              </a:rPr>
              <a:t>Assets</a:t>
            </a:r>
            <a:r>
              <a:rPr lang="en-US" sz="1400" smtClean="0">
                <a:solidFill>
                  <a:srgbClr val="C00000"/>
                </a:solidFill>
              </a:rPr>
              <a:t> page, linking to Source Code and Attachments</a:t>
            </a:r>
            <a:endParaRPr lang="en-US" sz="1400">
              <a:solidFill>
                <a:srgbClr val="C00000"/>
              </a:solidFill>
            </a:endParaRPr>
          </a:p>
        </p:txBody>
      </p:sp>
      <p:cxnSp>
        <p:nvCxnSpPr>
          <p:cNvPr id="32" name="Straight Arrow Connector 31"/>
          <p:cNvCxnSpPr>
            <a:endCxn id="29" idx="0"/>
          </p:cNvCxnSpPr>
          <p:nvPr/>
        </p:nvCxnSpPr>
        <p:spPr>
          <a:xfrm>
            <a:off x="3047206" y="4245742"/>
            <a:ext cx="425974" cy="43056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16299" y="4597578"/>
            <a:ext cx="2765378" cy="523220"/>
          </a:xfrm>
          <a:prstGeom prst="rect">
            <a:avLst/>
          </a:prstGeom>
          <a:noFill/>
        </p:spPr>
        <p:txBody>
          <a:bodyPr wrap="square" rtlCol="0">
            <a:spAutoFit/>
          </a:bodyPr>
          <a:lstStyle/>
          <a:p>
            <a:pPr algn="r"/>
            <a:r>
              <a:rPr lang="en-US" sz="1400" smtClean="0">
                <a:solidFill>
                  <a:srgbClr val="C00000"/>
                </a:solidFill>
              </a:rPr>
              <a:t>(c) Source Code page; sortable by asset name, exploit type, date, etc.</a:t>
            </a:r>
            <a:endParaRPr lang="en-US" sz="1400">
              <a:solidFill>
                <a:srgbClr val="C00000"/>
              </a:solidFill>
            </a:endParaRPr>
          </a:p>
        </p:txBody>
      </p:sp>
      <p:grpSp>
        <p:nvGrpSpPr>
          <p:cNvPr id="70" name="Group 69"/>
          <p:cNvGrpSpPr/>
          <p:nvPr/>
        </p:nvGrpSpPr>
        <p:grpSpPr>
          <a:xfrm>
            <a:off x="8907254" y="881816"/>
            <a:ext cx="3171470" cy="3135326"/>
            <a:chOff x="8904934" y="979474"/>
            <a:chExt cx="3170644" cy="3135326"/>
          </a:xfrm>
        </p:grpSpPr>
        <p:pic>
          <p:nvPicPr>
            <p:cNvPr id="8" name="Picture 7"/>
            <p:cNvPicPr>
              <a:picLocks noChangeAspect="1"/>
            </p:cNvPicPr>
            <p:nvPr/>
          </p:nvPicPr>
          <p:blipFill>
            <a:blip r:embed="rId8"/>
            <a:stretch>
              <a:fillRect/>
            </a:stretch>
          </p:blipFill>
          <p:spPr>
            <a:xfrm>
              <a:off x="8913811" y="979474"/>
              <a:ext cx="3161767" cy="3135326"/>
            </a:xfrm>
            <a:prstGeom prst="rect">
              <a:avLst/>
            </a:prstGeom>
            <a:ln w="12700">
              <a:solidFill>
                <a:schemeClr val="tx1"/>
              </a:solidFill>
            </a:ln>
          </p:spPr>
        </p:pic>
        <p:sp>
          <p:nvSpPr>
            <p:cNvPr id="43" name="Rectangle 42"/>
            <p:cNvSpPr/>
            <p:nvPr/>
          </p:nvSpPr>
          <p:spPr>
            <a:xfrm>
              <a:off x="8904934" y="1143888"/>
              <a:ext cx="609600" cy="2047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7485196" y="3449529"/>
            <a:ext cx="3793441" cy="2417872"/>
            <a:chOff x="7079836" y="1219200"/>
            <a:chExt cx="3792453" cy="2519261"/>
          </a:xfrm>
        </p:grpSpPr>
        <p:pic>
          <p:nvPicPr>
            <p:cNvPr id="12" name="Picture 11"/>
            <p:cNvPicPr>
              <a:picLocks noChangeAspect="1"/>
            </p:cNvPicPr>
            <p:nvPr/>
          </p:nvPicPr>
          <p:blipFill rotWithShape="1">
            <a:blip r:embed="rId9"/>
            <a:srcRect b="4957"/>
            <a:stretch/>
          </p:blipFill>
          <p:spPr>
            <a:xfrm>
              <a:off x="7085012" y="1219200"/>
              <a:ext cx="3787277" cy="2519261"/>
            </a:xfrm>
            <a:prstGeom prst="rect">
              <a:avLst/>
            </a:prstGeom>
            <a:ln w="12700">
              <a:solidFill>
                <a:schemeClr val="tx1"/>
              </a:solidFill>
            </a:ln>
          </p:spPr>
        </p:pic>
        <p:sp>
          <p:nvSpPr>
            <p:cNvPr id="41" name="Rectangle 40"/>
            <p:cNvSpPr/>
            <p:nvPr/>
          </p:nvSpPr>
          <p:spPr>
            <a:xfrm>
              <a:off x="7079836" y="1502398"/>
              <a:ext cx="100584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p:cNvSpPr/>
          <p:nvPr/>
        </p:nvSpPr>
        <p:spPr>
          <a:xfrm>
            <a:off x="3625947" y="938220"/>
            <a:ext cx="640247"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180169" y="937332"/>
            <a:ext cx="365855"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97555" y="938220"/>
            <a:ext cx="640247"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endCxn id="24" idx="0"/>
          </p:cNvCxnSpPr>
          <p:nvPr/>
        </p:nvCxnSpPr>
        <p:spPr>
          <a:xfrm>
            <a:off x="3300935" y="1121100"/>
            <a:ext cx="664346" cy="137204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4" idx="2"/>
            <a:endCxn id="41" idx="1"/>
          </p:cNvCxnSpPr>
          <p:nvPr/>
        </p:nvCxnSpPr>
        <p:spPr>
          <a:xfrm>
            <a:off x="3946071" y="1121100"/>
            <a:ext cx="3539125" cy="268799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490373" y="5854854"/>
            <a:ext cx="3788264" cy="523220"/>
          </a:xfrm>
          <a:prstGeom prst="rect">
            <a:avLst/>
          </a:prstGeom>
          <a:noFill/>
        </p:spPr>
        <p:txBody>
          <a:bodyPr wrap="square" rtlCol="0">
            <a:spAutoFit/>
          </a:bodyPr>
          <a:lstStyle/>
          <a:p>
            <a:r>
              <a:rPr lang="en-US" sz="1400" smtClean="0">
                <a:solidFill>
                  <a:srgbClr val="C00000"/>
                </a:solidFill>
              </a:rPr>
              <a:t>(d) </a:t>
            </a:r>
            <a:r>
              <a:rPr lang="en-US" sz="1400" b="1" smtClean="0">
                <a:solidFill>
                  <a:srgbClr val="C00000"/>
                </a:solidFill>
              </a:rPr>
              <a:t>Dashboard</a:t>
            </a:r>
            <a:r>
              <a:rPr lang="en-US" sz="1400" smtClean="0">
                <a:solidFill>
                  <a:srgbClr val="C00000"/>
                </a:solidFill>
              </a:rPr>
              <a:t> for drill-down analysis of hackers &amp; assets over time</a:t>
            </a:r>
            <a:endParaRPr lang="en-US" sz="1400">
              <a:solidFill>
                <a:srgbClr val="C00000"/>
              </a:solidFill>
            </a:endParaRPr>
          </a:p>
        </p:txBody>
      </p:sp>
      <p:cxnSp>
        <p:nvCxnSpPr>
          <p:cNvPr id="61" name="Straight Arrow Connector 60"/>
          <p:cNvCxnSpPr>
            <a:stCxn id="46" idx="2"/>
            <a:endCxn id="43" idx="1"/>
          </p:cNvCxnSpPr>
          <p:nvPr/>
        </p:nvCxnSpPr>
        <p:spPr>
          <a:xfrm>
            <a:off x="4717679" y="1121100"/>
            <a:ext cx="4189575" cy="2752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12465" y="1287890"/>
            <a:ext cx="2071741" cy="954107"/>
          </a:xfrm>
          <a:prstGeom prst="rect">
            <a:avLst/>
          </a:prstGeom>
          <a:noFill/>
        </p:spPr>
        <p:txBody>
          <a:bodyPr wrap="square" rtlCol="0">
            <a:spAutoFit/>
          </a:bodyPr>
          <a:lstStyle/>
          <a:p>
            <a:pPr algn="r"/>
            <a:r>
              <a:rPr lang="en-US" sz="1400" smtClean="0">
                <a:solidFill>
                  <a:srgbClr val="C00000"/>
                </a:solidFill>
              </a:rPr>
              <a:t>(e) </a:t>
            </a:r>
            <a:r>
              <a:rPr lang="en-US" sz="1400" b="1" smtClean="0">
                <a:solidFill>
                  <a:srgbClr val="C00000"/>
                </a:solidFill>
              </a:rPr>
              <a:t>Malware Families</a:t>
            </a:r>
            <a:r>
              <a:rPr lang="en-US" sz="1400" smtClean="0">
                <a:solidFill>
                  <a:srgbClr val="C00000"/>
                </a:solidFill>
              </a:rPr>
              <a:t>, for depicting relationships among assets over time (Crypter Family shown)</a:t>
            </a:r>
            <a:endParaRPr lang="en-US" sz="1400">
              <a:solidFill>
                <a:srgbClr val="C00000"/>
              </a:solidFill>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32179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58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460" y="674364"/>
            <a:ext cx="11125200" cy="680286"/>
          </a:xfrm>
        </p:spPr>
        <p:txBody>
          <a:bodyPr>
            <a:normAutofit/>
          </a:bodyPr>
          <a:lstStyle/>
          <a:p>
            <a:pPr algn="ctr"/>
            <a:r>
              <a:rPr lang="en-US" sz="3600" dirty="0" smtClean="0"/>
              <a:t>Searching</a:t>
            </a:r>
            <a:r>
              <a:rPr lang="en-US" sz="3600" dirty="0"/>
              <a:t>, </a:t>
            </a:r>
            <a:r>
              <a:rPr lang="en-US" sz="3600" dirty="0" smtClean="0"/>
              <a:t>Sorting &amp; Browsing Hacker Assets </a:t>
            </a:r>
            <a:endParaRPr lang="en-US" sz="3600" dirty="0"/>
          </a:p>
        </p:txBody>
      </p:sp>
      <p:sp>
        <p:nvSpPr>
          <p:cNvPr id="4" name="Slide Number Placeholder 3"/>
          <p:cNvSpPr>
            <a:spLocks noGrp="1"/>
          </p:cNvSpPr>
          <p:nvPr>
            <p:ph type="sldNum" sz="quarter" idx="4294967295"/>
          </p:nvPr>
        </p:nvSpPr>
        <p:spPr/>
        <p:txBody>
          <a:bodyPr/>
          <a:lstStyle/>
          <a:p>
            <a:fld id="{EED52553-B058-46A8-80FD-FCB8F898C0C8}" type="slidenum">
              <a:rPr lang="en-US" smtClean="0"/>
              <a:t>9</a:t>
            </a:fld>
            <a:endParaRPr lang="en-US"/>
          </a:p>
        </p:txBody>
      </p:sp>
      <p:pic>
        <p:nvPicPr>
          <p:cNvPr id="5" name="Picture 4"/>
          <p:cNvPicPr>
            <a:picLocks noChangeAspect="1"/>
          </p:cNvPicPr>
          <p:nvPr/>
        </p:nvPicPr>
        <p:blipFill>
          <a:blip r:embed="rId4"/>
          <a:stretch>
            <a:fillRect/>
          </a:stretch>
        </p:blipFill>
        <p:spPr>
          <a:xfrm>
            <a:off x="6212878" y="2456483"/>
            <a:ext cx="5987143" cy="3556490"/>
          </a:xfrm>
          <a:prstGeom prst="rect">
            <a:avLst/>
          </a:prstGeom>
          <a:ln>
            <a:solidFill>
              <a:schemeClr val="tx1">
                <a:lumMod val="65000"/>
                <a:lumOff val="35000"/>
              </a:schemeClr>
            </a:solidFill>
          </a:ln>
        </p:spPr>
      </p:pic>
      <p:pic>
        <p:nvPicPr>
          <p:cNvPr id="6" name="Picture 5"/>
          <p:cNvPicPr>
            <a:picLocks noChangeAspect="1"/>
          </p:cNvPicPr>
          <p:nvPr/>
        </p:nvPicPr>
        <p:blipFill>
          <a:blip r:embed="rId5"/>
          <a:stretch>
            <a:fillRect/>
          </a:stretch>
        </p:blipFill>
        <p:spPr>
          <a:xfrm>
            <a:off x="8021" y="2241848"/>
            <a:ext cx="6009126" cy="3895951"/>
          </a:xfrm>
          <a:prstGeom prst="rect">
            <a:avLst/>
          </a:prstGeom>
          <a:ln>
            <a:solidFill>
              <a:schemeClr val="tx1">
                <a:lumMod val="65000"/>
                <a:lumOff val="35000"/>
              </a:schemeClr>
            </a:solidFill>
          </a:ln>
        </p:spPr>
      </p:pic>
      <p:cxnSp>
        <p:nvCxnSpPr>
          <p:cNvPr id="7" name="Straight Arrow Connector 6"/>
          <p:cNvCxnSpPr>
            <a:stCxn id="9" idx="3"/>
          </p:cNvCxnSpPr>
          <p:nvPr/>
        </p:nvCxnSpPr>
        <p:spPr>
          <a:xfrm>
            <a:off x="1777159" y="5396438"/>
            <a:ext cx="4582676" cy="659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596350" y="4732408"/>
            <a:ext cx="1420797" cy="1632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6362" y="5325680"/>
            <a:ext cx="1420797" cy="1415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021" y="4952503"/>
            <a:ext cx="6009126" cy="31942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50977" y="4492927"/>
            <a:ext cx="5535385" cy="15200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566959" y="4427613"/>
            <a:ext cx="1450188" cy="338554"/>
          </a:xfrm>
          <a:prstGeom prst="rect">
            <a:avLst/>
          </a:prstGeom>
          <a:noFill/>
        </p:spPr>
        <p:txBody>
          <a:bodyPr wrap="square" rtlCol="0">
            <a:spAutoFit/>
          </a:bodyPr>
          <a:lstStyle/>
          <a:p>
            <a:r>
              <a:rPr lang="en-US" sz="1600" b="1">
                <a:solidFill>
                  <a:srgbClr val="C00000"/>
                </a:solidFill>
              </a:rPr>
              <a:t>(</a:t>
            </a:r>
            <a:r>
              <a:rPr lang="en-US" sz="1600" b="1" smtClean="0">
                <a:solidFill>
                  <a:srgbClr val="C00000"/>
                </a:solidFill>
              </a:rPr>
              <a:t>a) </a:t>
            </a:r>
            <a:r>
              <a:rPr lang="en-US" sz="1600" b="1" dirty="0" smtClean="0">
                <a:solidFill>
                  <a:srgbClr val="C00000"/>
                </a:solidFill>
              </a:rPr>
              <a:t>Searching</a:t>
            </a:r>
            <a:endParaRPr lang="en-US" sz="1600" b="1" dirty="0">
              <a:solidFill>
                <a:srgbClr val="C00000"/>
              </a:solidFill>
            </a:endParaRPr>
          </a:p>
        </p:txBody>
      </p:sp>
      <p:sp>
        <p:nvSpPr>
          <p:cNvPr id="15" name="TextBox 14"/>
          <p:cNvSpPr txBox="1"/>
          <p:nvPr/>
        </p:nvSpPr>
        <p:spPr>
          <a:xfrm>
            <a:off x="382480" y="4606139"/>
            <a:ext cx="1519655" cy="338554"/>
          </a:xfrm>
          <a:prstGeom prst="rect">
            <a:avLst/>
          </a:prstGeom>
          <a:noFill/>
        </p:spPr>
        <p:txBody>
          <a:bodyPr wrap="square" rtlCol="0">
            <a:spAutoFit/>
          </a:bodyPr>
          <a:lstStyle/>
          <a:p>
            <a:r>
              <a:rPr lang="en-US" sz="1600" b="1" smtClean="0">
                <a:solidFill>
                  <a:srgbClr val="C00000"/>
                </a:solidFill>
              </a:rPr>
              <a:t>(b) </a:t>
            </a:r>
            <a:r>
              <a:rPr lang="en-US" sz="1600" b="1" dirty="0" smtClean="0">
                <a:solidFill>
                  <a:srgbClr val="C00000"/>
                </a:solidFill>
              </a:rPr>
              <a:t>Sorting</a:t>
            </a:r>
            <a:endParaRPr lang="en-US" sz="1600" b="1" dirty="0">
              <a:solidFill>
                <a:srgbClr val="C00000"/>
              </a:solidFill>
            </a:endParaRPr>
          </a:p>
        </p:txBody>
      </p:sp>
      <p:sp>
        <p:nvSpPr>
          <p:cNvPr id="16" name="TextBox 15"/>
          <p:cNvSpPr txBox="1"/>
          <p:nvPr/>
        </p:nvSpPr>
        <p:spPr>
          <a:xfrm>
            <a:off x="809198" y="5437807"/>
            <a:ext cx="1850580" cy="338554"/>
          </a:xfrm>
          <a:prstGeom prst="rect">
            <a:avLst/>
          </a:prstGeom>
          <a:noFill/>
        </p:spPr>
        <p:txBody>
          <a:bodyPr wrap="square" rtlCol="0">
            <a:spAutoFit/>
          </a:bodyPr>
          <a:lstStyle/>
          <a:p>
            <a:r>
              <a:rPr lang="en-US" sz="1600" b="1" smtClean="0">
                <a:solidFill>
                  <a:srgbClr val="C00000"/>
                </a:solidFill>
              </a:rPr>
              <a:t>(c) </a:t>
            </a:r>
            <a:r>
              <a:rPr lang="en-US" sz="1600" b="1" dirty="0" smtClean="0">
                <a:solidFill>
                  <a:srgbClr val="C00000"/>
                </a:solidFill>
              </a:rPr>
              <a:t>Browsing </a:t>
            </a:r>
            <a:endParaRPr lang="en-US" sz="1600" b="1" dirty="0">
              <a:solidFill>
                <a:srgbClr val="C00000"/>
              </a:solidFill>
            </a:endParaRPr>
          </a:p>
        </p:txBody>
      </p:sp>
      <p:sp>
        <p:nvSpPr>
          <p:cNvPr id="17" name="TextBox 16"/>
          <p:cNvSpPr txBox="1"/>
          <p:nvPr/>
        </p:nvSpPr>
        <p:spPr>
          <a:xfrm>
            <a:off x="7740316" y="4572585"/>
            <a:ext cx="2651745" cy="338554"/>
          </a:xfrm>
          <a:prstGeom prst="rect">
            <a:avLst/>
          </a:prstGeom>
          <a:noFill/>
        </p:spPr>
        <p:txBody>
          <a:bodyPr wrap="square" rtlCol="0">
            <a:spAutoFit/>
          </a:bodyPr>
          <a:lstStyle/>
          <a:p>
            <a:r>
              <a:rPr lang="en-US" sz="1600" b="1" smtClean="0">
                <a:solidFill>
                  <a:srgbClr val="C00000"/>
                </a:solidFill>
              </a:rPr>
              <a:t>(e) </a:t>
            </a:r>
            <a:r>
              <a:rPr lang="en-US" sz="1600" b="1" dirty="0" smtClean="0">
                <a:solidFill>
                  <a:srgbClr val="C00000"/>
                </a:solidFill>
              </a:rPr>
              <a:t>Browsing: Raw Code </a:t>
            </a:r>
            <a:endParaRPr lang="en-US" sz="1600" b="1" dirty="0">
              <a:solidFill>
                <a:srgbClr val="C00000"/>
              </a:solidFill>
            </a:endParaRPr>
          </a:p>
        </p:txBody>
      </p:sp>
      <p:sp>
        <p:nvSpPr>
          <p:cNvPr id="21" name="TextBox 20"/>
          <p:cNvSpPr txBox="1"/>
          <p:nvPr/>
        </p:nvSpPr>
        <p:spPr>
          <a:xfrm>
            <a:off x="7708232" y="3335829"/>
            <a:ext cx="4078130" cy="338554"/>
          </a:xfrm>
          <a:prstGeom prst="rect">
            <a:avLst/>
          </a:prstGeom>
          <a:noFill/>
        </p:spPr>
        <p:txBody>
          <a:bodyPr wrap="square" rtlCol="0">
            <a:spAutoFit/>
          </a:bodyPr>
          <a:lstStyle/>
          <a:p>
            <a:r>
              <a:rPr lang="en-US" sz="1600" b="1" smtClean="0">
                <a:solidFill>
                  <a:srgbClr val="C00000"/>
                </a:solidFill>
              </a:rPr>
              <a:t>(d) </a:t>
            </a:r>
            <a:r>
              <a:rPr lang="en-US" sz="1600" b="1" dirty="0" smtClean="0">
                <a:solidFill>
                  <a:srgbClr val="C00000"/>
                </a:solidFill>
              </a:rPr>
              <a:t>Browsing: </a:t>
            </a:r>
            <a:r>
              <a:rPr lang="en-US" sz="1600" b="1" smtClean="0">
                <a:solidFill>
                  <a:srgbClr val="C00000"/>
                </a:solidFill>
              </a:rPr>
              <a:t>Asset metadata and forum link </a:t>
            </a:r>
            <a:endParaRPr lang="en-US" sz="1600" b="1" dirty="0">
              <a:solidFill>
                <a:srgbClr val="C00000"/>
              </a:solidFill>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16955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9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718</Words>
  <Application>Microsoft Office PowerPoint</Application>
  <PresentationFormat>Widescreen</PresentationFormat>
  <Paragraphs>171</Paragraphs>
  <Slides>13</Slides>
  <Notes>5</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Cyber Threat  Intelligence</vt:lpstr>
      <vt:lpstr>Exploring AZSecure Hacker Assets Portal: Identifying Threats, Actors, and Targets (Samtani, et al., JMIS, 34(4), 2017)</vt:lpstr>
      <vt:lpstr>Hacker Asset Examples</vt:lpstr>
      <vt:lpstr>Introduction – Hacker Asset Examples</vt:lpstr>
      <vt:lpstr>AZSecure Hacker Assets Portal System Design and Features</vt:lpstr>
      <vt:lpstr>AZSecure Hacker Assets Portal – Data Testbed</vt:lpstr>
      <vt:lpstr>AZSecure Hacker Assets Portal – Data Mining Approach</vt:lpstr>
      <vt:lpstr>Hacker Assets Portal V2.0 – Overview</vt:lpstr>
      <vt:lpstr>Searching, Sorting &amp; Browsing Hacker Assets </vt:lpstr>
      <vt:lpstr>Cyber Threat Intelligence (CTI) Dashboard</vt:lpstr>
      <vt:lpstr>Cyber Threat Intelligence (CTI) Example – Bank Exploits</vt:lpstr>
      <vt:lpstr>Cyber Threat Intelligence (CTI) Example – Crypters</vt:lpstr>
      <vt:lpstr>Cyber Threat Intelligence (CTI) Example – Mobile Malware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Threat  Intelligence</dc:title>
  <dc:creator>Chen, Hsinchun - (hsinchun)</dc:creator>
  <cp:lastModifiedBy>Chen, Hsinchun - (hsinchun)</cp:lastModifiedBy>
  <cp:revision>5</cp:revision>
  <dcterms:created xsi:type="dcterms:W3CDTF">2019-02-18T23:16:22Z</dcterms:created>
  <dcterms:modified xsi:type="dcterms:W3CDTF">2019-02-20T17:03:04Z</dcterms:modified>
</cp:coreProperties>
</file>